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handoutMasterIdLst>
    <p:handoutMasterId r:id="rId61"/>
  </p:handoutMasterIdLst>
  <p:sldIdLst>
    <p:sldId id="264" r:id="rId2"/>
    <p:sldId id="339" r:id="rId3"/>
    <p:sldId id="379" r:id="rId4"/>
    <p:sldId id="376" r:id="rId5"/>
    <p:sldId id="341" r:id="rId6"/>
    <p:sldId id="342" r:id="rId7"/>
    <p:sldId id="343" r:id="rId8"/>
    <p:sldId id="324" r:id="rId9"/>
    <p:sldId id="417" r:id="rId10"/>
    <p:sldId id="330" r:id="rId11"/>
    <p:sldId id="326" r:id="rId12"/>
    <p:sldId id="380" r:id="rId13"/>
    <p:sldId id="381" r:id="rId14"/>
    <p:sldId id="382" r:id="rId15"/>
    <p:sldId id="383" r:id="rId16"/>
    <p:sldId id="355" r:id="rId17"/>
    <p:sldId id="356" r:id="rId18"/>
    <p:sldId id="368" r:id="rId19"/>
    <p:sldId id="369" r:id="rId20"/>
    <p:sldId id="370" r:id="rId21"/>
    <p:sldId id="378" r:id="rId22"/>
    <p:sldId id="377" r:id="rId23"/>
    <p:sldId id="386" r:id="rId24"/>
    <p:sldId id="345" r:id="rId25"/>
    <p:sldId id="391" r:id="rId26"/>
    <p:sldId id="374" r:id="rId27"/>
    <p:sldId id="385" r:id="rId28"/>
    <p:sldId id="384" r:id="rId29"/>
    <p:sldId id="387" r:id="rId30"/>
    <p:sldId id="392" r:id="rId31"/>
    <p:sldId id="395" r:id="rId32"/>
    <p:sldId id="388" r:id="rId33"/>
    <p:sldId id="389" r:id="rId34"/>
    <p:sldId id="390" r:id="rId35"/>
    <p:sldId id="403" r:id="rId36"/>
    <p:sldId id="396" r:id="rId37"/>
    <p:sldId id="397" r:id="rId38"/>
    <p:sldId id="398" r:id="rId39"/>
    <p:sldId id="399" r:id="rId40"/>
    <p:sldId id="400" r:id="rId41"/>
    <p:sldId id="401" r:id="rId42"/>
    <p:sldId id="402" r:id="rId43"/>
    <p:sldId id="393" r:id="rId44"/>
    <p:sldId id="394" r:id="rId45"/>
    <p:sldId id="404" r:id="rId46"/>
    <p:sldId id="405" r:id="rId47"/>
    <p:sldId id="406" r:id="rId48"/>
    <p:sldId id="407" r:id="rId49"/>
    <p:sldId id="408" r:id="rId50"/>
    <p:sldId id="409" r:id="rId51"/>
    <p:sldId id="410" r:id="rId52"/>
    <p:sldId id="411" r:id="rId53"/>
    <p:sldId id="412" r:id="rId54"/>
    <p:sldId id="413" r:id="rId55"/>
    <p:sldId id="414" r:id="rId56"/>
    <p:sldId id="415" r:id="rId57"/>
    <p:sldId id="416" r:id="rId58"/>
    <p:sldId id="269"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2" autoAdjust="0"/>
    <p:restoredTop sz="83025" autoAdjust="0"/>
  </p:normalViewPr>
  <p:slideViewPr>
    <p:cSldViewPr snapToGrid="0">
      <p:cViewPr varScale="1">
        <p:scale>
          <a:sx n="95" d="100"/>
          <a:sy n="95" d="100"/>
        </p:scale>
        <p:origin x="12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8/4/2022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dirty="0"/>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8/4/2022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dirty="0"/>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 DAODAS color codes</a:t>
            </a:r>
            <a:r>
              <a:rPr lang="en-US" b="1" baseline="0" dirty="0"/>
              <a:t> is : Red-0 </a:t>
            </a:r>
          </a:p>
          <a:p>
            <a:r>
              <a:rPr lang="en-US" b="1" baseline="0" dirty="0"/>
              <a:t>		      Green-131 </a:t>
            </a:r>
          </a:p>
          <a:p>
            <a:r>
              <a:rPr lang="en-US" b="1" baseline="0" dirty="0"/>
              <a:t>		      Blue-139</a:t>
            </a:r>
            <a:endParaRPr lang="en-US" b="1"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20976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5</a:t>
            </a:fld>
            <a:endParaRPr lang="en-US" dirty="0"/>
          </a:p>
        </p:txBody>
      </p:sp>
    </p:spTree>
    <p:extLst>
      <p:ext uri="{BB962C8B-B14F-4D97-AF65-F5344CB8AC3E}">
        <p14:creationId xmlns:p14="http://schemas.microsoft.com/office/powerpoint/2010/main" val="347938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13</a:t>
            </a:fld>
            <a:endParaRPr lang="en-US" dirty="0"/>
          </a:p>
        </p:txBody>
      </p:sp>
    </p:spTree>
    <p:extLst>
      <p:ext uri="{BB962C8B-B14F-4D97-AF65-F5344CB8AC3E}">
        <p14:creationId xmlns:p14="http://schemas.microsoft.com/office/powerpoint/2010/main" val="348918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16</a:t>
            </a:fld>
            <a:endParaRPr lang="en-US" dirty="0"/>
          </a:p>
        </p:txBody>
      </p:sp>
    </p:spTree>
    <p:extLst>
      <p:ext uri="{BB962C8B-B14F-4D97-AF65-F5344CB8AC3E}">
        <p14:creationId xmlns:p14="http://schemas.microsoft.com/office/powerpoint/2010/main" val="153460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26</a:t>
            </a:fld>
            <a:endParaRPr lang="en-US" dirty="0"/>
          </a:p>
        </p:txBody>
      </p:sp>
    </p:spTree>
    <p:extLst>
      <p:ext uri="{BB962C8B-B14F-4D97-AF65-F5344CB8AC3E}">
        <p14:creationId xmlns:p14="http://schemas.microsoft.com/office/powerpoint/2010/main" val="312342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38</a:t>
            </a:fld>
            <a:endParaRPr lang="en-US" dirty="0"/>
          </a:p>
        </p:txBody>
      </p:sp>
    </p:spTree>
    <p:extLst>
      <p:ext uri="{BB962C8B-B14F-4D97-AF65-F5344CB8AC3E}">
        <p14:creationId xmlns:p14="http://schemas.microsoft.com/office/powerpoint/2010/main" val="414449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58</a:t>
            </a:fld>
            <a:endParaRPr lang="en-US" dirty="0"/>
          </a:p>
        </p:txBody>
      </p:sp>
    </p:spTree>
    <p:extLst>
      <p:ext uri="{BB962C8B-B14F-4D97-AF65-F5344CB8AC3E}">
        <p14:creationId xmlns:p14="http://schemas.microsoft.com/office/powerpoint/2010/main" val="281087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5F3D7D0-E308-4D29-88F4-FBB9D65DC599}" type="datetime1">
              <a:rPr lang="en-US" smtClean="0"/>
              <a:t>8/4/2022</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3CB888A-206F-45AF-950E-B021DFB8B450}" type="datetime1">
              <a:rPr lang="en-US" smtClean="0"/>
              <a:t>8/4/2022</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8/4/2022</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ED02A1B5-AED9-4ED2-876C-3A6D7FD53219}" type="datetime1">
              <a:rPr lang="en-US" smtClean="0"/>
              <a:t>8/4/2022</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418197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August 4, 2022</a:t>
            </a:fld>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01396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August 4, 2022</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37776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 id="2147483689" r:id="rId5"/>
    <p:sldLayoutId id="2147483690" r:id="rId6"/>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r20.rs6.net/tn.jsp?f=0012QUCaJ5vzh8UKZCMPo-Y5qX7ruyZUZs2mqblGUmz9rF1cXzZewKuoMzaN2fU4V4ZOv8BtM9S-hcNaMJbcrnh4hiNsT3aBQ16MRb4N8YtZ8AeZKfJbyweKPZAZL5R_Cdr1aF-FyrTewEDUeY4UM4UT1wF_yvddkno_CkyAT9IQaXuRWe6IXaDxA==&amp;c=U_6H3B8lzH-IOPWVoeVg9D6bHrd1RzCIUOWAjmYQzPLcSW226avQZQ==&amp;ch=pRVGQu4xuRbCs3LPU6lSKtSFBkpvB0dRI7mfEeYR27hR3f4vDIDLUA==" TargetMode="External"/><Relationship Id="rId2" Type="http://schemas.openxmlformats.org/officeDocument/2006/relationships/hyperlink" Target="https://www.alcoholpolicyconference.org/event-details/alcohol-policy-19-ap19-conference" TargetMode="External"/><Relationship Id="rId1" Type="http://schemas.openxmlformats.org/officeDocument/2006/relationships/slideLayout" Target="../slideLayouts/slideLayout3.xml"/><Relationship Id="rId4" Type="http://schemas.openxmlformats.org/officeDocument/2006/relationships/hyperlink" Target="https://r20.rs6.net/tn.jsp?f=0012QUCaJ5vzh8UKZCMPo-Y5qX7ruyZUZs2mqblGUmz9rF1cXzZewKuoP22u2IEGtlqK8UJETDMFarGQ55O8cNl7X3l9f0sijkd9M0hRIFWsPiARO6x3X-eJUgiIjoLHl-UJm13ifqa1WMNyZHrB-lK-oNYWC_2GbP_YN15tSbVukA=&amp;c=U_6H3B8lzH-IOPWVoeVg9D6bHrd1RzCIUOWAjmYQzPLcSW226avQZQ==&amp;ch=pRVGQu4xuRbCs3LPU6lSKtSFBkpvB0dRI7mfEeYR27hR3f4vDIDLU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nllea.org/Event/Registration?id=15"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emergingdrugtrends.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acingfentanylnow.org/"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overdoseday.com/campaign-resources/"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prevention@daodas.sc.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ncweb.pire.org/scdocument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daodas.stepprogram@daodas.sc.gov"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gcc02.safelinks.protection.outlook.com/?url=https%3A%2F%2Fyoutu.be%2FK70bG48EEL8&amp;data=05%7C01%7Cmnienhius%40daodas.sc.gov%7C87e406870846471e3ddf08da7574e9cf%7Ce9f8d01480d84f27b0d6c3d6c085fcdd%7C0%7C0%7C637951442246886712%7CUnknown%7CTWFpbGZsb3d8eyJWIjoiMC4wLjAwMDAiLCJQIjoiV2luMzIiLCJBTiI6Ik1haWwiLCJXVCI6Mn0%3D%7C3000%7C%7C%7C&amp;sdata=wdxwnKhjL3pM2nigAdFuzcLUFBhtvyh%2FL218TV2d99w%3D&amp;reserved=0" TargetMode="External"/><Relationship Id="rId2" Type="http://schemas.openxmlformats.org/officeDocument/2006/relationships/hyperlink" Target="https://www.daodas.sc.gov/services/prevention/merchant-initiative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3005C2EC-2CCF-4280-9D09-F8564F257F25}" type="datetime1">
              <a:rPr lang="en-US" smtClean="0"/>
              <a:t>8/4/2022</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00838B"/>
                </a:solidFill>
              </a:rPr>
              <a:t>Updates</a:t>
            </a:r>
          </a:p>
        </p:txBody>
      </p:sp>
      <p:sp>
        <p:nvSpPr>
          <p:cNvPr id="5" name="Subtitle 2"/>
          <p:cNvSpPr txBox="1">
            <a:spLocks/>
          </p:cNvSpPr>
          <p:nvPr/>
        </p:nvSpPr>
        <p:spPr>
          <a:xfrm>
            <a:off x="609600" y="5151863"/>
            <a:ext cx="10972800" cy="14831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200" b="1" dirty="0">
                <a:solidFill>
                  <a:schemeClr val="tx2">
                    <a:lumMod val="50000"/>
                  </a:schemeClr>
                </a:solidFill>
              </a:rPr>
              <a:t>Michelle Nienhius, MPH</a:t>
            </a:r>
          </a:p>
          <a:p>
            <a:pPr algn="ctr"/>
            <a:r>
              <a:rPr lang="en-US" sz="2200" b="1" dirty="0">
                <a:solidFill>
                  <a:schemeClr val="tx2">
                    <a:lumMod val="50000"/>
                  </a:schemeClr>
                </a:solidFill>
              </a:rPr>
              <a:t>Manager, Division of Prevention and Intervention Services</a:t>
            </a:r>
          </a:p>
          <a:p>
            <a:pPr algn="ctr"/>
            <a:r>
              <a:rPr lang="en-US" sz="2200" b="1" dirty="0">
                <a:solidFill>
                  <a:schemeClr val="tx2">
                    <a:lumMod val="50000"/>
                  </a:schemeClr>
                </a:solidFill>
              </a:rPr>
              <a:t>August 4, 2022</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4CE4362-3E28-4479-9727-2842BD4C531D}"/>
              </a:ext>
            </a:extLst>
          </p:cNvPr>
          <p:cNvPicPr>
            <a:picLocks noGrp="1" noChangeAspect="1"/>
          </p:cNvPicPr>
          <p:nvPr>
            <p:ph idx="1"/>
          </p:nvPr>
        </p:nvPicPr>
        <p:blipFill>
          <a:blip r:embed="rId2"/>
          <a:stretch>
            <a:fillRect/>
          </a:stretch>
        </p:blipFill>
        <p:spPr>
          <a:xfrm>
            <a:off x="1277728" y="968639"/>
            <a:ext cx="9824889" cy="3271765"/>
          </a:xfrm>
          <a:prstGeom prst="rect">
            <a:avLst/>
          </a:prstGeom>
        </p:spPr>
      </p:pic>
      <p:sp>
        <p:nvSpPr>
          <p:cNvPr id="3" name="Date Placeholder 2">
            <a:extLst>
              <a:ext uri="{FF2B5EF4-FFF2-40B4-BE49-F238E27FC236}">
                <a16:creationId xmlns:a16="http://schemas.microsoft.com/office/drawing/2014/main" id="{5E63D1EF-AD4B-4160-B700-BDC32EB9124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CB888A-206F-45AF-950E-B021DFB8B450}"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8/4/2022</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BBDD8B-C4FC-4FB5-AE0E-BFBBCCDA193D}"/>
              </a:ext>
            </a:extLst>
          </p:cNvPr>
          <p:cNvSpPr/>
          <p:nvPr/>
        </p:nvSpPr>
        <p:spPr>
          <a:xfrm>
            <a:off x="2190541" y="4833258"/>
            <a:ext cx="7080807" cy="123110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0B848"/>
                </a:solidFill>
                <a:effectLst/>
                <a:uLnTx/>
                <a:uFillTx/>
                <a:latin typeface="Arial" panose="020B0604020202020204" pitchFamily="34" charset="0"/>
                <a:ea typeface="+mn-ea"/>
                <a:cs typeface="+mn-cs"/>
              </a:rPr>
              <a:t>REGISTRATION: </a:t>
            </a:r>
          </a:p>
          <a:p>
            <a:pPr lvl="0" algn="ctr"/>
            <a:r>
              <a:rPr lang="en-US" sz="2800" b="1" dirty="0">
                <a:solidFill>
                  <a:srgbClr val="50B848"/>
                </a:solidFill>
                <a:latin typeface="Arial" panose="020B0604020202020204" pitchFamily="34" charset="0"/>
              </a:rPr>
              <a:t>http://npnconference.org/registration/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08080"/>
                </a:solidFill>
                <a:effectLst/>
                <a:uLnTx/>
                <a:uFillTx/>
                <a:latin typeface="Arial" panose="020B0604020202020204" pitchFamily="34" charset="0"/>
                <a:ea typeface="Calibri" panose="020F0502020204030204" pitchFamily="34" charset="0"/>
                <a:cs typeface="+mn-cs"/>
              </a:rPr>
              <a:t>Regular Registration: $350</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50046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A148E-99B4-4F78-974C-BDFA70D180EA}"/>
              </a:ext>
            </a:extLst>
          </p:cNvPr>
          <p:cNvSpPr>
            <a:spLocks noGrp="1"/>
          </p:cNvSpPr>
          <p:nvPr>
            <p:ph idx="1"/>
          </p:nvPr>
        </p:nvSpPr>
        <p:spPr>
          <a:xfrm>
            <a:off x="640080" y="880183"/>
            <a:ext cx="10270205" cy="5791922"/>
          </a:xfrm>
        </p:spPr>
        <p:txBody>
          <a:bodyPr/>
          <a:lstStyle/>
          <a:p>
            <a:pPr algn="ctr" fontAlgn="base"/>
            <a:r>
              <a:rPr lang="en-US" sz="3600" b="1" dirty="0"/>
              <a:t>Alcohol Policy 19: Building a Framework for Change</a:t>
            </a:r>
          </a:p>
          <a:p>
            <a:pPr marL="0" indent="0">
              <a:buNone/>
            </a:pPr>
            <a:endParaRPr lang="en-US" dirty="0"/>
          </a:p>
        </p:txBody>
      </p:sp>
      <p:sp>
        <p:nvSpPr>
          <p:cNvPr id="3" name="Date Placeholder 2">
            <a:extLst>
              <a:ext uri="{FF2B5EF4-FFF2-40B4-BE49-F238E27FC236}">
                <a16:creationId xmlns:a16="http://schemas.microsoft.com/office/drawing/2014/main" id="{DD243462-7E5D-40A5-904B-6E355DD0CE79}"/>
              </a:ext>
            </a:extLst>
          </p:cNvPr>
          <p:cNvSpPr>
            <a:spLocks noGrp="1"/>
          </p:cNvSpPr>
          <p:nvPr>
            <p:ph type="dt" sz="half" idx="2"/>
          </p:nvPr>
        </p:nvSpPr>
        <p:spPr/>
        <p:txBody>
          <a:bodyPr/>
          <a:lstStyle/>
          <a:p>
            <a:fld id="{63CB888A-206F-45AF-950E-B021DFB8B450}" type="datetime1">
              <a:rPr lang="en-US" smtClean="0"/>
              <a:t>8/4/2022</a:t>
            </a:fld>
            <a:endParaRPr lang="en-US" dirty="0"/>
          </a:p>
        </p:txBody>
      </p:sp>
      <p:sp>
        <p:nvSpPr>
          <p:cNvPr id="4" name="AutoShape 2">
            <a:extLst>
              <a:ext uri="{FF2B5EF4-FFF2-40B4-BE49-F238E27FC236}">
                <a16:creationId xmlns:a16="http://schemas.microsoft.com/office/drawing/2014/main" id="{1555E1F3-9B51-4F20-A45B-3C5B7DCF5C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4">
            <a:extLst>
              <a:ext uri="{FF2B5EF4-FFF2-40B4-BE49-F238E27FC236}">
                <a16:creationId xmlns:a16="http://schemas.microsoft.com/office/drawing/2014/main" id="{0358D001-644D-4DB6-9A3E-0C0AAF0F547F}"/>
              </a:ext>
            </a:extLst>
          </p:cNvPr>
          <p:cNvSpPr>
            <a:spLocks noChangeArrowheads="1"/>
          </p:cNvSpPr>
          <p:nvPr/>
        </p:nvSpPr>
        <p:spPr bwMode="auto">
          <a:xfrm>
            <a:off x="892007" y="1534782"/>
            <a:ext cx="10448109" cy="1969770"/>
          </a:xfrm>
          <a:prstGeom prst="rect">
            <a:avLst/>
          </a:prstGeom>
          <a:solidFill>
            <a:srgbClr val="33579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Impact" panose="020B080603090205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Alcohol Policy 19/AP19 Conference</a:t>
            </a:r>
            <a:endParaRPr kumimoji="0" lang="en-US" altLang="en-US" sz="3200" b="0" i="0" u="none" strike="noStrike" cap="none" normalizeH="0" baseline="0" dirty="0">
              <a:ln>
                <a:noFill/>
              </a:ln>
              <a:solidFill>
                <a:schemeClr val="bg1"/>
              </a:solidFill>
              <a:effectLst/>
            </a:endParaRPr>
          </a:p>
          <a:p>
            <a:pPr lvl="0" algn="ctr"/>
            <a:r>
              <a:rPr lang="en-US" altLang="en-US" sz="3200" dirty="0">
                <a:solidFill>
                  <a:schemeClr val="bg1"/>
                </a:solidFill>
                <a:latin typeface="Tahoma" panose="020B0604030504040204" pitchFamily="34" charset="0"/>
                <a:cs typeface="Tahoma" panose="020B0604030504040204" pitchFamily="34" charset="0"/>
              </a:rPr>
              <a:t>Changed to September 14-16, 2022</a:t>
            </a:r>
            <a:endParaRPr kumimoji="0" lang="en-US" altLang="en-US" sz="32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Renaissance Arlington Capital View Hotel</a:t>
            </a:r>
            <a:endParaRPr kumimoji="0" lang="en-US" altLang="en-US" sz="32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proxima-n-w01-reg"/>
                <a:cs typeface="Arial" panose="020B0604020202020204" pitchFamily="34" charset="0"/>
                <a:hlinkClick r:id="rId2">
                  <a:extLst>
                    <a:ext uri="{A12FA001-AC4F-418D-AE19-62706E023703}">
                      <ahyp:hlinkClr xmlns:ahyp="http://schemas.microsoft.com/office/drawing/2018/hyperlinkcolor" val="tx"/>
                    </a:ext>
                  </a:extLst>
                </a:hlinkClick>
              </a:rPr>
              <a:t>Register Now</a:t>
            </a:r>
            <a:endParaRPr kumimoji="0" lang="en-US" altLang="en-US" sz="3200" b="0" i="0" u="none" strike="noStrike" cap="none" normalizeH="0" baseline="0" dirty="0">
              <a:ln>
                <a:noFill/>
              </a:ln>
              <a:solidFill>
                <a:schemeClr val="bg1"/>
              </a:solidFill>
              <a:effectLst/>
            </a:endParaRPr>
          </a:p>
        </p:txBody>
      </p:sp>
      <p:sp>
        <p:nvSpPr>
          <p:cNvPr id="8" name="Rectangle 7">
            <a:extLst>
              <a:ext uri="{FF2B5EF4-FFF2-40B4-BE49-F238E27FC236}">
                <a16:creationId xmlns:a16="http://schemas.microsoft.com/office/drawing/2014/main" id="{3B48A3DC-1574-40B9-9F87-187CAD1E2701}"/>
              </a:ext>
            </a:extLst>
          </p:cNvPr>
          <p:cNvSpPr/>
          <p:nvPr/>
        </p:nvSpPr>
        <p:spPr>
          <a:xfrm>
            <a:off x="640080" y="3697793"/>
            <a:ext cx="10515600" cy="1200329"/>
          </a:xfrm>
          <a:prstGeom prst="rect">
            <a:avLst/>
          </a:prstGeom>
        </p:spPr>
        <p:txBody>
          <a:bodyPr wrap="square">
            <a:spAutoFit/>
          </a:bodyPr>
          <a:lstStyle/>
          <a:p>
            <a:pPr fontAlgn="base"/>
            <a:r>
              <a:rPr lang="en-US" dirty="0">
                <a:solidFill>
                  <a:srgbClr val="253A7C"/>
                </a:solidFill>
                <a:latin typeface="avenir-lt-w01_35-light1475496"/>
              </a:rPr>
              <a:t>The 19th in a series of conferences on preventing and reducing alcohol-related problems using public policy strategies.</a:t>
            </a:r>
          </a:p>
          <a:p>
            <a:pPr fontAlgn="base"/>
            <a:endParaRPr lang="en-US" dirty="0"/>
          </a:p>
          <a:p>
            <a:pPr fontAlgn="base"/>
            <a:r>
              <a:rPr lang="en-US" dirty="0">
                <a:solidFill>
                  <a:srgbClr val="253A7C"/>
                </a:solidFill>
                <a:latin typeface="avenir-lt-w01_35-light1475496"/>
              </a:rPr>
              <a:t>​</a:t>
            </a:r>
            <a:endParaRPr lang="en-US" dirty="0"/>
          </a:p>
        </p:txBody>
      </p:sp>
      <p:graphicFrame>
        <p:nvGraphicFramePr>
          <p:cNvPr id="13" name="Table 12">
            <a:extLst>
              <a:ext uri="{FF2B5EF4-FFF2-40B4-BE49-F238E27FC236}">
                <a16:creationId xmlns:a16="http://schemas.microsoft.com/office/drawing/2014/main" id="{71B5CF86-CB49-4757-9F47-6B424983DBC0}"/>
              </a:ext>
            </a:extLst>
          </p:cNvPr>
          <p:cNvGraphicFramePr>
            <a:graphicFrameLocks noGrp="1"/>
          </p:cNvGraphicFramePr>
          <p:nvPr>
            <p:extLst>
              <p:ext uri="{D42A27DB-BD31-4B8C-83A1-F6EECF244321}">
                <p14:modId xmlns:p14="http://schemas.microsoft.com/office/powerpoint/2010/main" val="3494692025"/>
              </p:ext>
            </p:extLst>
          </p:nvPr>
        </p:nvGraphicFramePr>
        <p:xfrm>
          <a:off x="640080" y="4443996"/>
          <a:ext cx="10515600" cy="1036320"/>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931136014"/>
                    </a:ext>
                  </a:extLst>
                </a:gridCol>
              </a:tblGrid>
              <a:tr h="0">
                <a:tc>
                  <a:txBody>
                    <a:bodyPr/>
                    <a:lstStyle/>
                    <a:p>
                      <a:pPr marL="0" marR="0">
                        <a:spcBef>
                          <a:spcPts val="0"/>
                        </a:spcBef>
                        <a:spcAft>
                          <a:spcPts val="0"/>
                        </a:spcAft>
                      </a:pPr>
                      <a:r>
                        <a:rPr lang="en-US" sz="1350" dirty="0">
                          <a:effectLst/>
                        </a:rPr>
                        <a:t>Important Dates</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Early Bird Registration is now open through May 31, 2022</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Advocate Institute Registration is open through September 9, 2022</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Full refunds are available through February 28, 2022</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Partial refunds (50%) will be available between March 1, 2022 and July 31, 2022</a:t>
                      </a:r>
                      <a:endParaRPr lang="en-US" sz="1200" dirty="0">
                        <a:effectLst/>
                        <a:latin typeface="Times New Roman" panose="02020603050405020304" pitchFamily="18" charset="0"/>
                        <a:ea typeface="Calibri" panose="020F0502020204030204" pitchFamily="34" charset="0"/>
                      </a:endParaRPr>
                    </a:p>
                  </a:txBody>
                  <a:tcPr marL="190500" marR="190500" marT="95250" marB="95250"/>
                </a:tc>
                <a:extLst>
                  <a:ext uri="{0D108BD9-81ED-4DB2-BD59-A6C34878D82A}">
                    <a16:rowId xmlns:a16="http://schemas.microsoft.com/office/drawing/2014/main" val="2988444966"/>
                  </a:ext>
                </a:extLst>
              </a:tr>
            </a:tbl>
          </a:graphicData>
        </a:graphic>
      </p:graphicFrame>
      <p:sp>
        <p:nvSpPr>
          <p:cNvPr id="14" name="Rectangle 13">
            <a:extLst>
              <a:ext uri="{FF2B5EF4-FFF2-40B4-BE49-F238E27FC236}">
                <a16:creationId xmlns:a16="http://schemas.microsoft.com/office/drawing/2014/main" id="{1647111A-46F2-4A94-B699-BD79AB2450D3}"/>
              </a:ext>
            </a:extLst>
          </p:cNvPr>
          <p:cNvSpPr/>
          <p:nvPr/>
        </p:nvSpPr>
        <p:spPr>
          <a:xfrm>
            <a:off x="640081" y="5590286"/>
            <a:ext cx="10515600" cy="646331"/>
          </a:xfrm>
          <a:prstGeom prst="rect">
            <a:avLst/>
          </a:prstGeom>
        </p:spPr>
        <p:txBody>
          <a:bodyPr wrap="square">
            <a:spAutoFit/>
          </a:bodyPr>
          <a:lstStyle/>
          <a:p>
            <a:r>
              <a:rPr lang="en-US" dirty="0"/>
              <a:t>We are excited to see you all in September - be sure to </a:t>
            </a:r>
            <a:r>
              <a:rPr lang="en-US" b="1" u="sng" dirty="0">
                <a:hlinkClick r:id="rId3"/>
              </a:rPr>
              <a:t>register </a:t>
            </a:r>
            <a:r>
              <a:rPr lang="en-US" dirty="0"/>
              <a:t>now to secure your spot!</a:t>
            </a:r>
          </a:p>
          <a:p>
            <a:r>
              <a:rPr lang="en-US" b="1" dirty="0"/>
              <a:t>For additional information on hotel, important dates and more, please visit the AP19 Conference  </a:t>
            </a:r>
            <a:r>
              <a:rPr lang="en-US" b="1" u="sng" dirty="0">
                <a:hlinkClick r:id="rId4"/>
              </a:rPr>
              <a:t>website.</a:t>
            </a:r>
            <a:r>
              <a:rPr lang="en-US" dirty="0"/>
              <a:t> </a:t>
            </a:r>
          </a:p>
        </p:txBody>
      </p:sp>
    </p:spTree>
    <p:extLst>
      <p:ext uri="{BB962C8B-B14F-4D97-AF65-F5344CB8AC3E}">
        <p14:creationId xmlns:p14="http://schemas.microsoft.com/office/powerpoint/2010/main" val="365869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8A320A9-7781-4048-8904-3693ED892FB7}"/>
              </a:ext>
            </a:extLst>
          </p:cNvPr>
          <p:cNvPicPr>
            <a:picLocks noGrp="1" noChangeAspect="1"/>
          </p:cNvPicPr>
          <p:nvPr>
            <p:ph idx="1"/>
          </p:nvPr>
        </p:nvPicPr>
        <p:blipFill>
          <a:blip r:embed="rId2"/>
          <a:stretch>
            <a:fillRect/>
          </a:stretch>
        </p:blipFill>
        <p:spPr>
          <a:xfrm>
            <a:off x="1828295" y="1075173"/>
            <a:ext cx="8229597" cy="2743199"/>
          </a:xfrm>
          <a:prstGeom prst="rect">
            <a:avLst/>
          </a:prstGeom>
        </p:spPr>
      </p:pic>
      <p:sp>
        <p:nvSpPr>
          <p:cNvPr id="3" name="Date Placeholder 2">
            <a:extLst>
              <a:ext uri="{FF2B5EF4-FFF2-40B4-BE49-F238E27FC236}">
                <a16:creationId xmlns:a16="http://schemas.microsoft.com/office/drawing/2014/main" id="{B4ED47E2-A439-4C89-9318-9830EE6CD0A5}"/>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5" name="Rectangle 4">
            <a:extLst>
              <a:ext uri="{FF2B5EF4-FFF2-40B4-BE49-F238E27FC236}">
                <a16:creationId xmlns:a16="http://schemas.microsoft.com/office/drawing/2014/main" id="{EC5077A8-35D1-4225-9B57-C7525829CE93}"/>
              </a:ext>
            </a:extLst>
          </p:cNvPr>
          <p:cNvSpPr/>
          <p:nvPr/>
        </p:nvSpPr>
        <p:spPr>
          <a:xfrm>
            <a:off x="3687745" y="4391132"/>
            <a:ext cx="4391130" cy="646331"/>
          </a:xfrm>
          <a:prstGeom prst="rect">
            <a:avLst/>
          </a:prstGeom>
        </p:spPr>
        <p:txBody>
          <a:bodyPr wrap="square">
            <a:spAutoFit/>
          </a:bodyPr>
          <a:lstStyle/>
          <a:p>
            <a:endParaRPr lang="en-US" dirty="0">
              <a:hlinkClick r:id="rId3"/>
            </a:endParaRPr>
          </a:p>
          <a:p>
            <a:endParaRPr lang="en-US" dirty="0"/>
          </a:p>
        </p:txBody>
      </p:sp>
      <p:sp>
        <p:nvSpPr>
          <p:cNvPr id="6" name="TextBox 5">
            <a:extLst>
              <a:ext uri="{FF2B5EF4-FFF2-40B4-BE49-F238E27FC236}">
                <a16:creationId xmlns:a16="http://schemas.microsoft.com/office/drawing/2014/main" id="{533B70B5-4AA6-466B-B594-1CC73DDEDDE5}"/>
              </a:ext>
            </a:extLst>
          </p:cNvPr>
          <p:cNvSpPr txBox="1"/>
          <p:nvPr/>
        </p:nvSpPr>
        <p:spPr>
          <a:xfrm>
            <a:off x="3547068" y="4109775"/>
            <a:ext cx="4391130" cy="371789"/>
          </a:xfrm>
          <a:prstGeom prst="rect">
            <a:avLst/>
          </a:prstGeom>
          <a:noFill/>
        </p:spPr>
        <p:txBody>
          <a:bodyPr wrap="square" rtlCol="0">
            <a:spAutoFit/>
          </a:bodyPr>
          <a:lstStyle/>
          <a:p>
            <a:pPr lvl="0"/>
            <a:r>
              <a:rPr lang="en-US">
                <a:solidFill>
                  <a:prstClr val="black"/>
                </a:solidFill>
                <a:hlinkClick r:id="rId3">
                  <a:extLst>
                    <a:ext uri="{A12FA001-AC4F-418D-AE19-62706E023703}">
                      <ahyp:hlinkClr xmlns:ahyp="http://schemas.microsoft.com/office/drawing/2018/hyperlinkcolor" val="tx"/>
                    </a:ext>
                  </a:extLst>
                </a:hlinkClick>
              </a:rPr>
              <a:t>https://nllea.org/Event/Registration?id=15</a:t>
            </a:r>
            <a:endParaRPr lang="en-US" dirty="0">
              <a:solidFill>
                <a:prstClr val="black"/>
              </a:solidFill>
            </a:endParaRPr>
          </a:p>
        </p:txBody>
      </p:sp>
      <p:sp>
        <p:nvSpPr>
          <p:cNvPr id="7" name="Rectangle 6">
            <a:extLst>
              <a:ext uri="{FF2B5EF4-FFF2-40B4-BE49-F238E27FC236}">
                <a16:creationId xmlns:a16="http://schemas.microsoft.com/office/drawing/2014/main" id="{167ABA3E-7B68-4308-B900-2BBF28197026}"/>
              </a:ext>
            </a:extLst>
          </p:cNvPr>
          <p:cNvSpPr/>
          <p:nvPr/>
        </p:nvSpPr>
        <p:spPr>
          <a:xfrm>
            <a:off x="984738" y="4762921"/>
            <a:ext cx="10921388" cy="923330"/>
          </a:xfrm>
          <a:prstGeom prst="rect">
            <a:avLst/>
          </a:prstGeom>
        </p:spPr>
        <p:txBody>
          <a:bodyPr wrap="none">
            <a:spAutoFit/>
          </a:bodyPr>
          <a:lstStyle/>
          <a:p>
            <a:r>
              <a:rPr lang="en-US" dirty="0"/>
              <a:t>Conference registration for NLLEA members is $500.00 and includes:  Day One: breakfast, lunch, snack and dinner  </a:t>
            </a:r>
          </a:p>
          <a:p>
            <a:endParaRPr lang="en-US" dirty="0"/>
          </a:p>
          <a:p>
            <a:r>
              <a:rPr lang="en-US" dirty="0"/>
              <a:t>Day Two: breakfast, lunch and snack  Day Three: breakfast (1/2 day). Registration for non-members is $650.00,</a:t>
            </a:r>
          </a:p>
        </p:txBody>
      </p:sp>
    </p:spTree>
    <p:extLst>
      <p:ext uri="{BB962C8B-B14F-4D97-AF65-F5344CB8AC3E}">
        <p14:creationId xmlns:p14="http://schemas.microsoft.com/office/powerpoint/2010/main" val="23115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025C773-8964-4C32-B4BB-B2A7AF80D1F5}"/>
              </a:ext>
            </a:extLst>
          </p:cNvPr>
          <p:cNvSpPr>
            <a:spLocks noGrp="1"/>
          </p:cNvSpPr>
          <p:nvPr>
            <p:ph type="dt" sz="half" idx="2"/>
          </p:nvPr>
        </p:nvSpPr>
        <p:spPr/>
        <p:txBody>
          <a:bodyPr/>
          <a:lstStyle/>
          <a:p>
            <a:fld id="{D32C9CBE-BB3D-4D4A-BBA2-C9CC33C12E4A}" type="datetime1">
              <a:rPr lang="en-US" smtClean="0"/>
              <a:t>8/4/2022</a:t>
            </a:fld>
            <a:endParaRPr lang="en-US" dirty="0"/>
          </a:p>
        </p:txBody>
      </p:sp>
      <p:pic>
        <p:nvPicPr>
          <p:cNvPr id="4098" name="Picture 2">
            <a:extLst>
              <a:ext uri="{FF2B5EF4-FFF2-40B4-BE49-F238E27FC236}">
                <a16:creationId xmlns:a16="http://schemas.microsoft.com/office/drawing/2014/main" id="{E3DE6C30-C685-4520-B502-C8F6A3B8C94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7533" y="767706"/>
            <a:ext cx="3376797" cy="32181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93ACD8-735D-490E-8675-0667D107F84C}"/>
              </a:ext>
            </a:extLst>
          </p:cNvPr>
          <p:cNvSpPr/>
          <p:nvPr/>
        </p:nvSpPr>
        <p:spPr>
          <a:xfrm>
            <a:off x="3634329" y="1034980"/>
            <a:ext cx="8300137" cy="4678204"/>
          </a:xfrm>
          <a:prstGeom prst="rect">
            <a:avLst/>
          </a:prstGeom>
        </p:spPr>
        <p:txBody>
          <a:bodyPr wrap="square">
            <a:spAutoFit/>
          </a:bodyPr>
          <a:lstStyle/>
          <a:p>
            <a:r>
              <a:rPr lang="en-US" sz="2800" dirty="0"/>
              <a:t>The National Emerging Drug Trends Conference is an exclusive drug education, prevention, and enforcement conference, highlighting an array of superior speakers with expert knowledge. </a:t>
            </a:r>
          </a:p>
          <a:p>
            <a:endParaRPr lang="en-US" sz="2800" dirty="0"/>
          </a:p>
          <a:p>
            <a:r>
              <a:rPr lang="en-US" sz="2800" dirty="0"/>
              <a:t>Join us in Dallas, Texas on October 7th and 8th of 2022!</a:t>
            </a:r>
          </a:p>
          <a:p>
            <a:endParaRPr lang="en-US" sz="2800" dirty="0"/>
          </a:p>
          <a:p>
            <a:r>
              <a:rPr lang="en-US" sz="2800" dirty="0">
                <a:hlinkClick r:id="rId4"/>
              </a:rPr>
              <a:t>https://www.emergingdrugtrends.com/</a:t>
            </a:r>
            <a:endParaRPr lang="en-US" sz="2800" dirty="0"/>
          </a:p>
          <a:p>
            <a:endParaRPr lang="en-US" sz="2800" dirty="0"/>
          </a:p>
          <a:p>
            <a:r>
              <a:rPr lang="en-US" sz="2800" dirty="0"/>
              <a:t>Registration Fee: $450.00 before August 13th</a:t>
            </a:r>
          </a:p>
          <a:p>
            <a:endParaRPr lang="en-US" dirty="0"/>
          </a:p>
        </p:txBody>
      </p:sp>
    </p:spTree>
    <p:extLst>
      <p:ext uri="{BB962C8B-B14F-4D97-AF65-F5344CB8AC3E}">
        <p14:creationId xmlns:p14="http://schemas.microsoft.com/office/powerpoint/2010/main" val="105763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7EDBBC-2B50-4DB5-B7BD-CCCF28B19C4E}"/>
              </a:ext>
            </a:extLst>
          </p:cNvPr>
          <p:cNvSpPr>
            <a:spLocks noGrp="1"/>
          </p:cNvSpPr>
          <p:nvPr>
            <p:ph idx="1"/>
          </p:nvPr>
        </p:nvSpPr>
        <p:spPr>
          <a:xfrm>
            <a:off x="442126" y="954593"/>
            <a:ext cx="11274251" cy="5375869"/>
          </a:xfrm>
        </p:spPr>
        <p:txBody>
          <a:bodyPr/>
          <a:lstStyle/>
          <a:p>
            <a:r>
              <a:rPr lang="en-US" b="1" dirty="0"/>
              <a:t>FY 23 Funding and Compliance Contract and Prevention Services Manual</a:t>
            </a:r>
          </a:p>
          <a:p>
            <a:r>
              <a:rPr lang="en-US" dirty="0"/>
              <a:t>Executive Director should provide a copy of the contract to the Prevention Director</a:t>
            </a:r>
          </a:p>
          <a:p>
            <a:r>
              <a:rPr lang="en-US" dirty="0"/>
              <a:t>Prevention Services Manual has been updated for FY23 and the revised copy will be placed on the SC Documents website</a:t>
            </a:r>
          </a:p>
          <a:p>
            <a:r>
              <a:rPr lang="en-US" dirty="0"/>
              <a:t>SAPTBG Primary Prevention Set Aside formula was updated for FY23 to reflect 2020 United States Census data. </a:t>
            </a:r>
          </a:p>
          <a:p>
            <a:r>
              <a:rPr lang="en-US" b="1" dirty="0"/>
              <a:t>Reminders: </a:t>
            </a:r>
          </a:p>
          <a:p>
            <a:r>
              <a:rPr lang="en-US" dirty="0"/>
              <a:t>All full- and part-time employees delivering prevention services shall have a period of 36 months from their permanent date of hire to obtain prevention certification through the South Carolina Association of Prevention Professionals and Advocates. The certification timeline allows agencies to include a probationary period, not to exceed six months, if they desire.</a:t>
            </a:r>
          </a:p>
          <a:p>
            <a:pPr eaLnBrk="0" hangingPunct="0"/>
            <a:r>
              <a:rPr lang="en-US" dirty="0"/>
              <a:t>All prevention professionals must have a training plan for obtaining and maintaining certification. This plan must be updated annually.</a:t>
            </a:r>
          </a:p>
          <a:p>
            <a:pPr eaLnBrk="0" hangingPunct="0"/>
            <a:r>
              <a:rPr lang="en-US" dirty="0"/>
              <a:t>All prevention staff shall attend the Substance Abuse Prevention Specialist Training (SAPST) within two years of their hire date.</a:t>
            </a:r>
          </a:p>
          <a:p>
            <a:endParaRPr lang="en-US" dirty="0"/>
          </a:p>
        </p:txBody>
      </p:sp>
      <p:sp>
        <p:nvSpPr>
          <p:cNvPr id="3" name="Date Placeholder 2">
            <a:extLst>
              <a:ext uri="{FF2B5EF4-FFF2-40B4-BE49-F238E27FC236}">
                <a16:creationId xmlns:a16="http://schemas.microsoft.com/office/drawing/2014/main" id="{CA8FF815-FDB9-4B75-81BC-623CCF823387}"/>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2416780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646E85-5FCB-4255-91F5-24F36D426263}"/>
              </a:ext>
            </a:extLst>
          </p:cNvPr>
          <p:cNvSpPr>
            <a:spLocks noGrp="1"/>
          </p:cNvSpPr>
          <p:nvPr>
            <p:ph idx="1"/>
          </p:nvPr>
        </p:nvSpPr>
        <p:spPr>
          <a:xfrm>
            <a:off x="361741" y="914400"/>
            <a:ext cx="11334540" cy="5545389"/>
          </a:xfrm>
        </p:spPr>
        <p:txBody>
          <a:bodyPr/>
          <a:lstStyle/>
          <a:p>
            <a:r>
              <a:rPr lang="en-US" b="1" i="1" dirty="0"/>
              <a:t>FY23 Reminders (cont.)</a:t>
            </a:r>
          </a:p>
          <a:p>
            <a:r>
              <a:rPr lang="en-US" dirty="0"/>
              <a:t>A key element for ensuring that the highest-quality prevention services are provided to all South Carolina citizens, organizations funded by DAODAS through the Substance Abuse Prevention and Treatment Block Grant (SABG) shall obtain and maintain national accreditation by either the Joint Commission or CARF International for their primary prevention programs that target children, youth/adolescents, and adults.</a:t>
            </a:r>
          </a:p>
          <a:p>
            <a:r>
              <a:rPr lang="en-US" dirty="0"/>
              <a:t>Each agency shall have at least one representative attend the Prevention Quarterly Meetings that are held by DAODAS on the first Thursday (unless notified of a change by DAODAS) of the following months: August, November, February, and May.</a:t>
            </a:r>
          </a:p>
          <a:p>
            <a:r>
              <a:rPr lang="en-US" dirty="0"/>
              <a:t>It is the responsibility of the agency to send to DAODAS a revised Prevention Staffing Capacity Plan if there are any personnel changes, staff funding changes, etc., that occur throughout the fiscal year. </a:t>
            </a:r>
          </a:p>
          <a:p>
            <a:r>
              <a:rPr lang="en-US" dirty="0"/>
              <a:t>Prevention providers are required to use the DAODAS Standard Survey </a:t>
            </a:r>
            <a:r>
              <a:rPr lang="en-US" i="1" dirty="0"/>
              <a:t>(provided separately) </a:t>
            </a:r>
            <a:r>
              <a:rPr lang="en-US" dirty="0"/>
              <a:t>as an evaluation tool for any multi-session education program aimed at youth ages 10 to 20. This applies to research-based and non-research-based programs. Program exceptions for the use of the DAODAS Standard Survey are noted and defined in the South Carolina Prevention Evaluation Handbook. There is a paper and online version of the survey available.</a:t>
            </a:r>
          </a:p>
          <a:p>
            <a:r>
              <a:rPr lang="en-US" b="1" i="1" dirty="0"/>
              <a:t>**These are just a few highlights from the Manual, please read the entire document and contact DAODAS with any questions.</a:t>
            </a:r>
          </a:p>
        </p:txBody>
      </p:sp>
      <p:sp>
        <p:nvSpPr>
          <p:cNvPr id="3" name="Date Placeholder 2">
            <a:extLst>
              <a:ext uri="{FF2B5EF4-FFF2-40B4-BE49-F238E27FC236}">
                <a16:creationId xmlns:a16="http://schemas.microsoft.com/office/drawing/2014/main" id="{5C69FDBA-A158-43FF-B237-BF024157A2FC}"/>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675008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2F8A0-86B4-450F-A9DD-E2EBB0BA7E78}"/>
              </a:ext>
            </a:extLst>
          </p:cNvPr>
          <p:cNvSpPr>
            <a:spLocks noGrp="1"/>
          </p:cNvSpPr>
          <p:nvPr>
            <p:ph idx="1"/>
          </p:nvPr>
        </p:nvSpPr>
        <p:spPr>
          <a:xfrm>
            <a:off x="351691" y="750414"/>
            <a:ext cx="11304397" cy="4605358"/>
          </a:xfrm>
        </p:spPr>
        <p:txBody>
          <a:bodyPr/>
          <a:lstStyle/>
          <a:p>
            <a:r>
              <a:rPr lang="en-US" dirty="0"/>
              <a:t>INFOAMTION OPIOID OVERDOSES: Suspected Opioid Overdoses Preliminary Data for June 2022</a:t>
            </a:r>
          </a:p>
          <a:p>
            <a:r>
              <a:rPr lang="en-US" dirty="0"/>
              <a:t>Total incidents were 9% lower than the previous month. Suspected opioid overdoses are 12% higher year to date compared with 2021.</a:t>
            </a:r>
            <a:r>
              <a:rPr lang="en-US" b="1" dirty="0"/>
              <a:t> </a:t>
            </a:r>
            <a:endParaRPr lang="en-US" dirty="0"/>
          </a:p>
          <a:p>
            <a:r>
              <a:rPr lang="en-US" dirty="0"/>
              <a:t> Other trends to note:</a:t>
            </a:r>
          </a:p>
          <a:p>
            <a:pPr lvl="0" fontAlgn="ctr"/>
            <a:r>
              <a:rPr lang="en-US" dirty="0"/>
              <a:t>Although suspected opioid overdoses decreased from the previous month for most demographics, opioid overdoses were level with the previous month among ages 18-34 and 65+ and increased 40% among other races (Hispanic ethnicity).</a:t>
            </a:r>
          </a:p>
          <a:p>
            <a:pPr lvl="0" fontAlgn="ctr"/>
            <a:r>
              <a:rPr lang="en-US" dirty="0"/>
              <a:t>Of the state’s six High Intensity Drug Trafficking Area (HIDTA) counties, Horry, Greenville, Charleston, Richland, and Lexington were in the top 10 counties by number of suspected opioid overdoses in June 2022. Horry and Greenville were also in the top 10 for rate per population for three consecutive months.</a:t>
            </a:r>
          </a:p>
          <a:p>
            <a:pPr lvl="0" fontAlgn="ctr"/>
            <a:r>
              <a:rPr lang="en-US" dirty="0"/>
              <a:t>Most counties experienced fewer overdoses than the previous month. Of counties in the top 10 for rate per population, Aiken and Horry experienced more overdoses than in the previous month.</a:t>
            </a:r>
          </a:p>
          <a:p>
            <a:endParaRPr lang="en-US" dirty="0"/>
          </a:p>
        </p:txBody>
      </p:sp>
      <p:sp>
        <p:nvSpPr>
          <p:cNvPr id="3" name="Date Placeholder 2">
            <a:extLst>
              <a:ext uri="{FF2B5EF4-FFF2-40B4-BE49-F238E27FC236}">
                <a16:creationId xmlns:a16="http://schemas.microsoft.com/office/drawing/2014/main" id="{DE7F3079-D80B-49E0-8A5B-54BDDE50C091}"/>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5" name="Rectangle 4">
            <a:extLst>
              <a:ext uri="{FF2B5EF4-FFF2-40B4-BE49-F238E27FC236}">
                <a16:creationId xmlns:a16="http://schemas.microsoft.com/office/drawing/2014/main" id="{B7A32A48-E2D0-4602-88BF-CDB09461C8F0}"/>
              </a:ext>
            </a:extLst>
          </p:cNvPr>
          <p:cNvSpPr/>
          <p:nvPr/>
        </p:nvSpPr>
        <p:spPr>
          <a:xfrm>
            <a:off x="535912" y="5131139"/>
            <a:ext cx="6096000" cy="1054135"/>
          </a:xfrm>
          <a:prstGeom prst="rect">
            <a:avLst/>
          </a:prstGeom>
        </p:spPr>
        <p:txBody>
          <a:bodyPr>
            <a:spAutoFit/>
          </a:bodyPr>
          <a:lstStyle/>
          <a:p>
            <a:pPr>
              <a:lnSpc>
                <a:spcPct val="120000"/>
              </a:lnSpc>
            </a:pPr>
            <a:r>
              <a:rPr lang="en-US" b="1" dirty="0">
                <a:solidFill>
                  <a:srgbClr val="43396B"/>
                </a:solidFill>
                <a:latin typeface="Tahoma" panose="020B0604030504040204" pitchFamily="34" charset="0"/>
                <a:ea typeface="Calibri" panose="020F0502020204030204" pitchFamily="34" charset="0"/>
              </a:rPr>
              <a:t>Christina Galardi, MPH, MCRP</a:t>
            </a:r>
            <a:endParaRPr lang="en-US" dirty="0">
              <a:latin typeface="Calibri" panose="020F0502020204030204" pitchFamily="34" charset="0"/>
              <a:ea typeface="Calibri" panose="020F0502020204030204" pitchFamily="34" charset="0"/>
            </a:endParaRPr>
          </a:p>
          <a:p>
            <a:pPr>
              <a:lnSpc>
                <a:spcPct val="120000"/>
              </a:lnSpc>
              <a:spcAft>
                <a:spcPts val="100"/>
              </a:spcAft>
            </a:pPr>
            <a:r>
              <a:rPr lang="en-US" sz="1200" dirty="0">
                <a:solidFill>
                  <a:srgbClr val="7D7D7D"/>
                </a:solidFill>
                <a:latin typeface="Tahoma" panose="020B0604030504040204" pitchFamily="34" charset="0"/>
                <a:ea typeface="Calibri" panose="020F0502020204030204" pitchFamily="34" charset="0"/>
              </a:rPr>
              <a:t>Public Health Analyst</a:t>
            </a:r>
            <a:endParaRPr lang="en-US" dirty="0">
              <a:latin typeface="Calibri" panose="020F0502020204030204" pitchFamily="34" charset="0"/>
              <a:ea typeface="Calibri" panose="020F0502020204030204" pitchFamily="34" charset="0"/>
            </a:endParaRPr>
          </a:p>
          <a:p>
            <a:pPr>
              <a:spcBef>
                <a:spcPts val="200"/>
              </a:spcBef>
            </a:pPr>
            <a:r>
              <a:rPr lang="en-US" sz="2400" b="1" dirty="0">
                <a:solidFill>
                  <a:srgbClr val="3E96D2"/>
                </a:solidFill>
                <a:latin typeface="Tahoma" panose="020B0604030504040204" pitchFamily="34" charset="0"/>
                <a:ea typeface="Calibri" panose="020F0502020204030204" pitchFamily="34" charset="0"/>
              </a:rPr>
              <a:t>CDC </a:t>
            </a:r>
            <a:r>
              <a:rPr lang="en-US" sz="2400" b="1" dirty="0">
                <a:solidFill>
                  <a:srgbClr val="43396B"/>
                </a:solidFill>
                <a:latin typeface="Tahoma" panose="020B0604030504040204" pitchFamily="34" charset="0"/>
                <a:ea typeface="Calibri" panose="020F0502020204030204" pitchFamily="34" charset="0"/>
              </a:rPr>
              <a:t>Foundation</a:t>
            </a:r>
            <a:endParaRPr lang="en-US" dirty="0">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3FDBFACF-E935-4075-83AA-3ED87DA75C45}"/>
              </a:ext>
            </a:extLst>
          </p:cNvPr>
          <p:cNvSpPr/>
          <p:nvPr/>
        </p:nvSpPr>
        <p:spPr>
          <a:xfrm>
            <a:off x="2116906" y="6284654"/>
            <a:ext cx="6580006" cy="369332"/>
          </a:xfrm>
          <a:prstGeom prst="rect">
            <a:avLst/>
          </a:prstGeom>
        </p:spPr>
        <p:txBody>
          <a:bodyPr wrap="none">
            <a:spAutoFit/>
          </a:bodyPr>
          <a:lstStyle/>
          <a:p>
            <a:r>
              <a:rPr lang="en-US" dirty="0"/>
              <a:t>Preliminary Data For Informational Use Only-Published July 19, 2022</a:t>
            </a:r>
          </a:p>
        </p:txBody>
      </p:sp>
      <p:pic>
        <p:nvPicPr>
          <p:cNvPr id="7" name="Picture 6">
            <a:extLst>
              <a:ext uri="{FF2B5EF4-FFF2-40B4-BE49-F238E27FC236}">
                <a16:creationId xmlns:a16="http://schemas.microsoft.com/office/drawing/2014/main" id="{1D7BCDEF-6431-4692-85C4-1B21FA36D71A}"/>
              </a:ext>
            </a:extLst>
          </p:cNvPr>
          <p:cNvPicPr>
            <a:picLocks noChangeAspect="1"/>
          </p:cNvPicPr>
          <p:nvPr/>
        </p:nvPicPr>
        <p:blipFill>
          <a:blip r:embed="rId3"/>
          <a:stretch>
            <a:fillRect/>
          </a:stretch>
        </p:blipFill>
        <p:spPr>
          <a:xfrm>
            <a:off x="7938198" y="5031757"/>
            <a:ext cx="3984821" cy="1252897"/>
          </a:xfrm>
          <a:prstGeom prst="rect">
            <a:avLst/>
          </a:prstGeom>
        </p:spPr>
      </p:pic>
    </p:spTree>
    <p:extLst>
      <p:ext uri="{BB962C8B-B14F-4D97-AF65-F5344CB8AC3E}">
        <p14:creationId xmlns:p14="http://schemas.microsoft.com/office/powerpoint/2010/main" val="373835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8D3D58-31F7-427B-9019-4B84EBA4B3EA}"/>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7" name="Rectangle 6">
            <a:extLst>
              <a:ext uri="{FF2B5EF4-FFF2-40B4-BE49-F238E27FC236}">
                <a16:creationId xmlns:a16="http://schemas.microsoft.com/office/drawing/2014/main" id="{269DCBA7-5249-4A46-B019-E18A884E2ED7}"/>
              </a:ext>
            </a:extLst>
          </p:cNvPr>
          <p:cNvSpPr/>
          <p:nvPr/>
        </p:nvSpPr>
        <p:spPr>
          <a:xfrm>
            <a:off x="3951243" y="5391315"/>
            <a:ext cx="4711546" cy="369332"/>
          </a:xfrm>
          <a:prstGeom prst="rect">
            <a:avLst/>
          </a:prstGeom>
        </p:spPr>
        <p:txBody>
          <a:bodyPr wrap="none">
            <a:spAutoFit/>
          </a:bodyPr>
          <a:lstStyle/>
          <a:p>
            <a:r>
              <a:rPr lang="en-US" dirty="0">
                <a:latin typeface="Arial-1-75"/>
              </a:rPr>
              <a:t>Preliminary Data For Informational Use Only</a:t>
            </a:r>
            <a:endParaRPr lang="en-US" dirty="0"/>
          </a:p>
        </p:txBody>
      </p:sp>
      <p:pic>
        <p:nvPicPr>
          <p:cNvPr id="2" name="Picture 1">
            <a:extLst>
              <a:ext uri="{FF2B5EF4-FFF2-40B4-BE49-F238E27FC236}">
                <a16:creationId xmlns:a16="http://schemas.microsoft.com/office/drawing/2014/main" id="{82E5AE85-DEA6-419F-9DF9-33BC11233FB9}"/>
              </a:ext>
            </a:extLst>
          </p:cNvPr>
          <p:cNvPicPr>
            <a:picLocks noChangeAspect="1"/>
          </p:cNvPicPr>
          <p:nvPr/>
        </p:nvPicPr>
        <p:blipFill>
          <a:blip r:embed="rId2"/>
          <a:stretch>
            <a:fillRect/>
          </a:stretch>
        </p:blipFill>
        <p:spPr>
          <a:xfrm>
            <a:off x="640080" y="1223773"/>
            <a:ext cx="11284634" cy="3719161"/>
          </a:xfrm>
          <a:prstGeom prst="rect">
            <a:avLst/>
          </a:prstGeom>
        </p:spPr>
      </p:pic>
    </p:spTree>
    <p:extLst>
      <p:ext uri="{BB962C8B-B14F-4D97-AF65-F5344CB8AC3E}">
        <p14:creationId xmlns:p14="http://schemas.microsoft.com/office/powerpoint/2010/main" val="242261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FB59C94-31A6-41E3-BEB8-E50C234A35D6}"/>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5" name="Rectangle 4">
            <a:extLst>
              <a:ext uri="{FF2B5EF4-FFF2-40B4-BE49-F238E27FC236}">
                <a16:creationId xmlns:a16="http://schemas.microsoft.com/office/drawing/2014/main" id="{C2D68221-D701-4E83-B761-DCAADC655DF1}"/>
              </a:ext>
            </a:extLst>
          </p:cNvPr>
          <p:cNvSpPr/>
          <p:nvPr/>
        </p:nvSpPr>
        <p:spPr>
          <a:xfrm>
            <a:off x="3959473" y="5591907"/>
            <a:ext cx="4711546" cy="369332"/>
          </a:xfrm>
          <a:prstGeom prst="rect">
            <a:avLst/>
          </a:prstGeom>
        </p:spPr>
        <p:txBody>
          <a:bodyPr wrap="none">
            <a:spAutoFit/>
          </a:bodyPr>
          <a:lstStyle/>
          <a:p>
            <a:r>
              <a:rPr lang="en-US" dirty="0">
                <a:latin typeface="Arial-1-75"/>
              </a:rPr>
              <a:t>Preliminary Data For Informational Use Only</a:t>
            </a:r>
            <a:endParaRPr lang="en-US" dirty="0"/>
          </a:p>
        </p:txBody>
      </p:sp>
      <p:pic>
        <p:nvPicPr>
          <p:cNvPr id="7" name="Content Placeholder 6">
            <a:extLst>
              <a:ext uri="{FF2B5EF4-FFF2-40B4-BE49-F238E27FC236}">
                <a16:creationId xmlns:a16="http://schemas.microsoft.com/office/drawing/2014/main" id="{0597CCD6-5089-43F3-BCA7-7FE2C598274A}"/>
              </a:ext>
            </a:extLst>
          </p:cNvPr>
          <p:cNvPicPr>
            <a:picLocks noGrp="1" noChangeAspect="1"/>
          </p:cNvPicPr>
          <p:nvPr>
            <p:ph idx="1"/>
          </p:nvPr>
        </p:nvPicPr>
        <p:blipFill>
          <a:blip r:embed="rId2"/>
          <a:stretch>
            <a:fillRect/>
          </a:stretch>
        </p:blipFill>
        <p:spPr>
          <a:xfrm>
            <a:off x="755301" y="1207650"/>
            <a:ext cx="10849498" cy="4047638"/>
          </a:xfrm>
          <a:prstGeom prst="rect">
            <a:avLst/>
          </a:prstGeom>
        </p:spPr>
      </p:pic>
    </p:spTree>
    <p:extLst>
      <p:ext uri="{BB962C8B-B14F-4D97-AF65-F5344CB8AC3E}">
        <p14:creationId xmlns:p14="http://schemas.microsoft.com/office/powerpoint/2010/main" val="109590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C2341E-463B-4682-A334-D3001828B826}"/>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4" name="Rectangle 3">
            <a:extLst>
              <a:ext uri="{FF2B5EF4-FFF2-40B4-BE49-F238E27FC236}">
                <a16:creationId xmlns:a16="http://schemas.microsoft.com/office/drawing/2014/main" id="{AE05F407-9CDE-4662-83BF-BFF4EE6FE1FE}"/>
              </a:ext>
            </a:extLst>
          </p:cNvPr>
          <p:cNvSpPr/>
          <p:nvPr/>
        </p:nvSpPr>
        <p:spPr>
          <a:xfrm>
            <a:off x="4101968" y="5889288"/>
            <a:ext cx="4711546" cy="369332"/>
          </a:xfrm>
          <a:prstGeom prst="rect">
            <a:avLst/>
          </a:prstGeom>
        </p:spPr>
        <p:txBody>
          <a:bodyPr wrap="none">
            <a:spAutoFit/>
          </a:bodyPr>
          <a:lstStyle/>
          <a:p>
            <a:r>
              <a:rPr lang="en-US" dirty="0">
                <a:latin typeface="Arial-1-75"/>
              </a:rPr>
              <a:t>Preliminary Data For Informational Use Only</a:t>
            </a:r>
            <a:endParaRPr lang="en-US" dirty="0"/>
          </a:p>
        </p:txBody>
      </p:sp>
      <p:pic>
        <p:nvPicPr>
          <p:cNvPr id="7" name="Content Placeholder 6">
            <a:extLst>
              <a:ext uri="{FF2B5EF4-FFF2-40B4-BE49-F238E27FC236}">
                <a16:creationId xmlns:a16="http://schemas.microsoft.com/office/drawing/2014/main" id="{166D24B1-2A22-474B-8D42-FA51F82E4E91}"/>
              </a:ext>
            </a:extLst>
          </p:cNvPr>
          <p:cNvPicPr>
            <a:picLocks noGrp="1" noChangeAspect="1"/>
          </p:cNvPicPr>
          <p:nvPr>
            <p:ph idx="1"/>
          </p:nvPr>
        </p:nvPicPr>
        <p:blipFill>
          <a:blip r:embed="rId2"/>
          <a:stretch>
            <a:fillRect/>
          </a:stretch>
        </p:blipFill>
        <p:spPr>
          <a:xfrm>
            <a:off x="640080" y="904351"/>
            <a:ext cx="10871996" cy="4812929"/>
          </a:xfrm>
          <a:prstGeom prst="rect">
            <a:avLst/>
          </a:prstGeom>
        </p:spPr>
      </p:pic>
    </p:spTree>
    <p:extLst>
      <p:ext uri="{BB962C8B-B14F-4D97-AF65-F5344CB8AC3E}">
        <p14:creationId xmlns:p14="http://schemas.microsoft.com/office/powerpoint/2010/main" val="81116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6E82B-E989-4572-B811-32D1B04D36EE}"/>
              </a:ext>
            </a:extLst>
          </p:cNvPr>
          <p:cNvSpPr>
            <a:spLocks noGrp="1"/>
          </p:cNvSpPr>
          <p:nvPr>
            <p:ph idx="1"/>
          </p:nvPr>
        </p:nvSpPr>
        <p:spPr>
          <a:xfrm>
            <a:off x="451821" y="1151067"/>
            <a:ext cx="10929770" cy="4916245"/>
          </a:xfrm>
        </p:spPr>
        <p:txBody>
          <a:bodyPr/>
          <a:lstStyle/>
          <a:p>
            <a:r>
              <a:rPr lang="en-US" sz="2400" b="1" dirty="0">
                <a:solidFill>
                  <a:srgbClr val="00838B"/>
                </a:solidFill>
              </a:rPr>
              <a:t>Topics Addressed:</a:t>
            </a:r>
          </a:p>
          <a:p>
            <a:pPr marL="0" indent="0">
              <a:buNone/>
            </a:pPr>
            <a:r>
              <a:rPr lang="en-US" sz="2400" dirty="0"/>
              <a:t>CTC Reports</a:t>
            </a:r>
          </a:p>
          <a:p>
            <a:pPr marL="0" indent="0">
              <a:buNone/>
            </a:pPr>
            <a:r>
              <a:rPr lang="en-US" sz="2400" dirty="0" err="1"/>
              <a:t>Synar</a:t>
            </a:r>
            <a:r>
              <a:rPr lang="en-US" sz="2400" dirty="0"/>
              <a:t>/STEP</a:t>
            </a:r>
          </a:p>
          <a:p>
            <a:pPr marL="0" indent="0">
              <a:buNone/>
            </a:pPr>
            <a:r>
              <a:rPr lang="en-US" sz="2400" dirty="0"/>
              <a:t>PREP</a:t>
            </a:r>
          </a:p>
          <a:p>
            <a:pPr marL="0" indent="0">
              <a:buNone/>
            </a:pPr>
            <a:r>
              <a:rPr lang="en-US" sz="2400" dirty="0"/>
              <a:t>TEP</a:t>
            </a:r>
          </a:p>
          <a:p>
            <a:pPr marL="0" indent="0">
              <a:buNone/>
            </a:pPr>
            <a:r>
              <a:rPr lang="en-US" sz="2400" dirty="0"/>
              <a:t>Training/Resources</a:t>
            </a:r>
          </a:p>
          <a:p>
            <a:pPr marL="0" indent="0">
              <a:buNone/>
            </a:pPr>
            <a:r>
              <a:rPr lang="en-US" sz="2400" dirty="0"/>
              <a:t>FY23 Funding and Compliance Contract and Prevention Services Manual</a:t>
            </a:r>
          </a:p>
          <a:p>
            <a:pPr marL="0" indent="0">
              <a:buNone/>
            </a:pPr>
            <a:r>
              <a:rPr lang="en-US" sz="2400" dirty="0"/>
              <a:t>Overdose Prevention</a:t>
            </a:r>
          </a:p>
          <a:p>
            <a:pPr marL="0" indent="0">
              <a:buNone/>
            </a:pPr>
            <a:r>
              <a:rPr lang="en-US" sz="2400" dirty="0"/>
              <a:t>Grants Management System</a:t>
            </a:r>
          </a:p>
          <a:p>
            <a:pPr marL="0" indent="0">
              <a:buNone/>
            </a:pPr>
            <a:endParaRPr lang="en-US" sz="2400" dirty="0"/>
          </a:p>
        </p:txBody>
      </p:sp>
      <p:sp>
        <p:nvSpPr>
          <p:cNvPr id="3" name="Date Placeholder 2">
            <a:extLst>
              <a:ext uri="{FF2B5EF4-FFF2-40B4-BE49-F238E27FC236}">
                <a16:creationId xmlns:a16="http://schemas.microsoft.com/office/drawing/2014/main" id="{CD3826E1-E7C8-405E-B26C-1A6EA149A5D7}"/>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378645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0BF16-08D0-4F49-8957-7A8503EC3384}"/>
              </a:ext>
            </a:extLst>
          </p:cNvPr>
          <p:cNvSpPr>
            <a:spLocks noGrp="1"/>
          </p:cNvSpPr>
          <p:nvPr>
            <p:ph idx="1"/>
          </p:nvPr>
        </p:nvSpPr>
        <p:spPr>
          <a:xfrm>
            <a:off x="437881" y="1014884"/>
            <a:ext cx="10717799" cy="5321522"/>
          </a:xfrm>
        </p:spPr>
        <p:txBody>
          <a:bodyPr/>
          <a:lstStyle/>
          <a:p>
            <a:r>
              <a:rPr lang="en-US" dirty="0"/>
              <a:t>Overdose Prevention Updates</a:t>
            </a:r>
          </a:p>
          <a:p>
            <a:r>
              <a:rPr lang="en-US" dirty="0"/>
              <a:t>Narcan- 67 respondents as of 8/3/2022</a:t>
            </a:r>
          </a:p>
          <a:p>
            <a:r>
              <a:rPr lang="en-US" dirty="0"/>
              <a:t>Fentanyl Test Strips- 140 respondents as of 8/3/2022</a:t>
            </a:r>
          </a:p>
          <a:p>
            <a:endParaRPr lang="en-US" b="1" dirty="0"/>
          </a:p>
          <a:p>
            <a:r>
              <a:rPr lang="en-US" b="1" dirty="0"/>
              <a:t>Tips for enhancing our survey participation recommendations:</a:t>
            </a:r>
            <a:endParaRPr lang="en-US" sz="1800" dirty="0"/>
          </a:p>
          <a:p>
            <a:r>
              <a:rPr lang="en-US" dirty="0"/>
              <a:t> Ensure that each recipient gets the following instructions regarding the surveys by all staff who distribute Narcan or FTS (including those distributions that occur in outreach settings): </a:t>
            </a:r>
            <a:endParaRPr lang="en-US" sz="1800" dirty="0"/>
          </a:p>
          <a:p>
            <a:pPr lvl="1"/>
            <a:r>
              <a:rPr lang="en-US" dirty="0"/>
              <a:t>Inform recipients the survey is very </a:t>
            </a:r>
            <a:r>
              <a:rPr lang="en-US" b="1" dirty="0"/>
              <a:t>brief </a:t>
            </a:r>
            <a:r>
              <a:rPr lang="en-US" dirty="0"/>
              <a:t>and completely</a:t>
            </a:r>
            <a:r>
              <a:rPr lang="en-US" b="1" dirty="0"/>
              <a:t> anonymous </a:t>
            </a:r>
            <a:r>
              <a:rPr lang="en-US" dirty="0"/>
              <a:t>(cannot be tracked)</a:t>
            </a:r>
            <a:endParaRPr lang="en-US" sz="1600" dirty="0"/>
          </a:p>
          <a:p>
            <a:pPr lvl="1"/>
            <a:r>
              <a:rPr lang="en-US" dirty="0"/>
              <a:t>the survey is an important </a:t>
            </a:r>
            <a:r>
              <a:rPr lang="en-US" b="1" dirty="0"/>
              <a:t>feedback tool </a:t>
            </a:r>
            <a:r>
              <a:rPr lang="en-US" dirty="0"/>
              <a:t>to ensure your agency can </a:t>
            </a:r>
            <a:r>
              <a:rPr lang="en-US" b="1" dirty="0"/>
              <a:t>continue to offer them Narcan and/or FTS at no charge</a:t>
            </a:r>
            <a:r>
              <a:rPr lang="en-US" dirty="0"/>
              <a:t> because it provides  proof the programs work by those that use them</a:t>
            </a:r>
            <a:endParaRPr lang="en-US" sz="1600" dirty="0"/>
          </a:p>
          <a:p>
            <a:pPr lvl="1"/>
            <a:r>
              <a:rPr lang="en-US" dirty="0"/>
              <a:t>Discuss all </a:t>
            </a:r>
            <a:r>
              <a:rPr lang="en-US" b="1" dirty="0"/>
              <a:t>access points</a:t>
            </a:r>
            <a:r>
              <a:rPr lang="en-US" dirty="0"/>
              <a:t> to get to the surveys and inquire which method might be the easiest for the recipient. They may reveal to you that they don't want to use their phone and/or they don't have a phone or a computer etc. </a:t>
            </a:r>
            <a:r>
              <a:rPr lang="en-US" b="1" dirty="0"/>
              <a:t>Ensure they know that they can use your agency iPad to complete the survey. </a:t>
            </a:r>
            <a:endParaRPr lang="en-US" sz="1600" dirty="0"/>
          </a:p>
          <a:p>
            <a:pPr lvl="1"/>
            <a:r>
              <a:rPr lang="en-US" dirty="0"/>
              <a:t>Let them know that they will be asked by staff upon return for more FTS or Narcan, about their participation in the survey and encouraged to complete it onsite if they haven't completed it yet.</a:t>
            </a:r>
            <a:endParaRPr lang="en-US" sz="1600" dirty="0"/>
          </a:p>
          <a:p>
            <a:endParaRPr lang="en-US" dirty="0"/>
          </a:p>
        </p:txBody>
      </p:sp>
      <p:sp>
        <p:nvSpPr>
          <p:cNvPr id="3" name="Date Placeholder 2">
            <a:extLst>
              <a:ext uri="{FF2B5EF4-FFF2-40B4-BE49-F238E27FC236}">
                <a16:creationId xmlns:a16="http://schemas.microsoft.com/office/drawing/2014/main" id="{F966688C-AFBB-4A60-A1CD-93ADBF6E8A2E}"/>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3856963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A5FC5A-3448-4CF5-963B-49662055F340}"/>
              </a:ext>
            </a:extLst>
          </p:cNvPr>
          <p:cNvSpPr>
            <a:spLocks noGrp="1"/>
          </p:cNvSpPr>
          <p:nvPr>
            <p:ph idx="1"/>
          </p:nvPr>
        </p:nvSpPr>
        <p:spPr>
          <a:xfrm>
            <a:off x="850007" y="1056068"/>
            <a:ext cx="10305674" cy="4813026"/>
          </a:xfrm>
        </p:spPr>
        <p:txBody>
          <a:bodyPr/>
          <a:lstStyle/>
          <a:p>
            <a:pPr algn="ctr"/>
            <a:r>
              <a:rPr lang="en-US" b="1" dirty="0">
                <a:hlinkClick r:id="rId2"/>
              </a:rPr>
              <a:t>National Fentanyl Prevention and Awareness Day: August 21, 2022</a:t>
            </a:r>
          </a:p>
          <a:p>
            <a:endParaRPr lang="en-US" dirty="0">
              <a:hlinkClick r:id="rId2"/>
            </a:endParaRPr>
          </a:p>
          <a:p>
            <a:r>
              <a:rPr lang="en-US" dirty="0">
                <a:hlinkClick r:id="rId2"/>
              </a:rPr>
              <a:t>https://facingfentanylnow.org/</a:t>
            </a:r>
            <a:endParaRPr lang="en-US" dirty="0"/>
          </a:p>
          <a:p>
            <a:endParaRPr lang="en-US" dirty="0"/>
          </a:p>
          <a:p>
            <a:endParaRPr lang="en-US" dirty="0"/>
          </a:p>
        </p:txBody>
      </p:sp>
      <p:sp>
        <p:nvSpPr>
          <p:cNvPr id="3" name="Date Placeholder 2">
            <a:extLst>
              <a:ext uri="{FF2B5EF4-FFF2-40B4-BE49-F238E27FC236}">
                <a16:creationId xmlns:a16="http://schemas.microsoft.com/office/drawing/2014/main" id="{1E12CC27-5F3D-4F58-A43E-497EF56BE31B}"/>
              </a:ext>
            </a:extLst>
          </p:cNvPr>
          <p:cNvSpPr>
            <a:spLocks noGrp="1"/>
          </p:cNvSpPr>
          <p:nvPr>
            <p:ph type="dt" sz="half" idx="2"/>
          </p:nvPr>
        </p:nvSpPr>
        <p:spPr/>
        <p:txBody>
          <a:bodyPr/>
          <a:lstStyle/>
          <a:p>
            <a:fld id="{D32C9CBE-BB3D-4D4A-BBA2-C9CC33C12E4A}" type="datetime1">
              <a:rPr lang="en-US" smtClean="0"/>
              <a:t>8/4/2022</a:t>
            </a:fld>
            <a:endParaRPr lang="en-US" dirty="0"/>
          </a:p>
        </p:txBody>
      </p:sp>
      <p:pic>
        <p:nvPicPr>
          <p:cNvPr id="4" name="Picture 3">
            <a:extLst>
              <a:ext uri="{FF2B5EF4-FFF2-40B4-BE49-F238E27FC236}">
                <a16:creationId xmlns:a16="http://schemas.microsoft.com/office/drawing/2014/main" id="{264538FA-3BFA-45B3-A3E2-96FFF8D462C3}"/>
              </a:ext>
            </a:extLst>
          </p:cNvPr>
          <p:cNvPicPr>
            <a:picLocks noChangeAspect="1"/>
          </p:cNvPicPr>
          <p:nvPr/>
        </p:nvPicPr>
        <p:blipFill>
          <a:blip r:embed="rId3"/>
          <a:stretch>
            <a:fillRect/>
          </a:stretch>
        </p:blipFill>
        <p:spPr>
          <a:xfrm>
            <a:off x="7938754" y="3757242"/>
            <a:ext cx="3810000" cy="2390775"/>
          </a:xfrm>
          <a:prstGeom prst="rect">
            <a:avLst/>
          </a:prstGeom>
        </p:spPr>
      </p:pic>
      <p:sp>
        <p:nvSpPr>
          <p:cNvPr id="6" name="Rectangle 5">
            <a:extLst>
              <a:ext uri="{FF2B5EF4-FFF2-40B4-BE49-F238E27FC236}">
                <a16:creationId xmlns:a16="http://schemas.microsoft.com/office/drawing/2014/main" id="{62713D81-EC3B-4449-BAAE-22CAD1133F42}"/>
              </a:ext>
            </a:extLst>
          </p:cNvPr>
          <p:cNvSpPr/>
          <p:nvPr/>
        </p:nvSpPr>
        <p:spPr>
          <a:xfrm>
            <a:off x="1036320" y="2485622"/>
            <a:ext cx="6902434" cy="3416320"/>
          </a:xfrm>
          <a:prstGeom prst="rect">
            <a:avLst/>
          </a:prstGeom>
        </p:spPr>
        <p:txBody>
          <a:bodyPr wrap="square">
            <a:spAutoFit/>
          </a:bodyPr>
          <a:lstStyle/>
          <a:p>
            <a:r>
              <a:rPr lang="en-US" dirty="0"/>
              <a:t>WHY AUGUST 21? National Fentanyl Prevention and Awareness Day™ is August 21. The date is chosen not to overshadow the importance of Overdose Awareness Day that falls in the same month, but as a perfect time to bring attention to the differences between "overdose" and poisoning.</a:t>
            </a:r>
          </a:p>
          <a:p>
            <a:endParaRPr lang="en-US" dirty="0"/>
          </a:p>
          <a:p>
            <a:r>
              <a:rPr lang="en-US" dirty="0"/>
              <a:t>BE A VOICE FOR CHANGE</a:t>
            </a:r>
          </a:p>
          <a:p>
            <a:endParaRPr lang="en-US" dirty="0"/>
          </a:p>
          <a:p>
            <a:r>
              <a:rPr lang="en-US" dirty="0"/>
              <a:t>Contact us if your organization wants to be involved in bringing attention to the National Day. We will include your organization link to our website. If you are an interested spokesperson, we would love to hear from you and disc</a:t>
            </a:r>
          </a:p>
        </p:txBody>
      </p:sp>
    </p:spTree>
    <p:extLst>
      <p:ext uri="{BB962C8B-B14F-4D97-AF65-F5344CB8AC3E}">
        <p14:creationId xmlns:p14="http://schemas.microsoft.com/office/powerpoint/2010/main" val="221842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6A7333-74CB-4E1F-8547-0D847213856E}"/>
              </a:ext>
            </a:extLst>
          </p:cNvPr>
          <p:cNvPicPr>
            <a:picLocks noGrp="1" noChangeAspect="1"/>
          </p:cNvPicPr>
          <p:nvPr>
            <p:ph idx="1"/>
          </p:nvPr>
        </p:nvPicPr>
        <p:blipFill>
          <a:blip r:embed="rId2"/>
          <a:stretch>
            <a:fillRect/>
          </a:stretch>
        </p:blipFill>
        <p:spPr>
          <a:xfrm>
            <a:off x="1066800" y="2606446"/>
            <a:ext cx="10058400" cy="3326606"/>
          </a:xfrm>
          <a:prstGeom prst="rect">
            <a:avLst/>
          </a:prstGeom>
        </p:spPr>
      </p:pic>
      <p:sp>
        <p:nvSpPr>
          <p:cNvPr id="3" name="Date Placeholder 2">
            <a:extLst>
              <a:ext uri="{FF2B5EF4-FFF2-40B4-BE49-F238E27FC236}">
                <a16:creationId xmlns:a16="http://schemas.microsoft.com/office/drawing/2014/main" id="{54AA4B47-B22D-45A9-ABFB-3731B1140916}"/>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5" name="TextBox 4">
            <a:extLst>
              <a:ext uri="{FF2B5EF4-FFF2-40B4-BE49-F238E27FC236}">
                <a16:creationId xmlns:a16="http://schemas.microsoft.com/office/drawing/2014/main" id="{4960B9E9-552F-42AC-82C6-002AFCB2B852}"/>
              </a:ext>
            </a:extLst>
          </p:cNvPr>
          <p:cNvSpPr txBox="1"/>
          <p:nvPr/>
        </p:nvSpPr>
        <p:spPr>
          <a:xfrm>
            <a:off x="759854" y="924947"/>
            <a:ext cx="10612191" cy="1200329"/>
          </a:xfrm>
          <a:prstGeom prst="rect">
            <a:avLst/>
          </a:prstGeom>
          <a:noFill/>
        </p:spPr>
        <p:txBody>
          <a:bodyPr wrap="square" rtlCol="0">
            <a:spAutoFit/>
          </a:bodyPr>
          <a:lstStyle/>
          <a:p>
            <a:r>
              <a:rPr lang="en-US" dirty="0"/>
              <a:t>International Overdose Awareness Day: August 31</a:t>
            </a:r>
            <a:r>
              <a:rPr lang="en-US" baseline="30000" dirty="0"/>
              <a:t>st</a:t>
            </a:r>
            <a:r>
              <a:rPr lang="en-US" dirty="0"/>
              <a:t> </a:t>
            </a:r>
          </a:p>
          <a:p>
            <a:endParaRPr lang="en-US" dirty="0"/>
          </a:p>
          <a:p>
            <a:r>
              <a:rPr lang="en-US" dirty="0">
                <a:hlinkClick r:id="rId3"/>
              </a:rPr>
              <a:t>https://www.overdoseday.com/campaign-resources/</a:t>
            </a:r>
            <a:endParaRPr lang="en-US" dirty="0"/>
          </a:p>
          <a:p>
            <a:endParaRPr lang="en-US" dirty="0"/>
          </a:p>
        </p:txBody>
      </p:sp>
    </p:spTree>
    <p:extLst>
      <p:ext uri="{BB962C8B-B14F-4D97-AF65-F5344CB8AC3E}">
        <p14:creationId xmlns:p14="http://schemas.microsoft.com/office/powerpoint/2010/main" val="3760410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18C074-3475-482A-9BC3-0B84FA22FE96}"/>
              </a:ext>
            </a:extLst>
          </p:cNvPr>
          <p:cNvSpPr>
            <a:spLocks noGrp="1"/>
          </p:cNvSpPr>
          <p:nvPr>
            <p:ph idx="1"/>
          </p:nvPr>
        </p:nvSpPr>
        <p:spPr>
          <a:xfrm>
            <a:off x="261257" y="1284103"/>
            <a:ext cx="11615895" cy="4855439"/>
          </a:xfrm>
        </p:spPr>
        <p:txBody>
          <a:bodyPr/>
          <a:lstStyle/>
          <a:p>
            <a:pPr fontAlgn="base"/>
            <a:r>
              <a:rPr lang="en-US" dirty="0"/>
              <a:t>What is it? </a:t>
            </a:r>
          </a:p>
          <a:p>
            <a:pPr fontAlgn="base"/>
            <a:r>
              <a:rPr lang="en-US" dirty="0"/>
              <a:t>DAODAS Grants Management System (GMS) is a web-based, software-as-a-service solution that supports the entire grant lifecycle workflow from pre-qualification, solicitation, proposals, award, contract, invoice, reporting, monitoring and closure. </a:t>
            </a:r>
          </a:p>
          <a:p>
            <a:pPr fontAlgn="base"/>
            <a:r>
              <a:rPr lang="en-US" dirty="0"/>
              <a:t>Why? </a:t>
            </a:r>
          </a:p>
          <a:p>
            <a:pPr fontAlgn="base"/>
            <a:r>
              <a:rPr lang="en-US" dirty="0"/>
              <a:t>The system is an essential technology component of embedding digital capabilities within DAODAS, as part of the state agency’s continuing digital transformation. </a:t>
            </a:r>
          </a:p>
          <a:p>
            <a:pPr fontAlgn="base"/>
            <a:r>
              <a:rPr lang="en-US" dirty="0"/>
              <a:t>What is the impact on County Authorities? </a:t>
            </a:r>
          </a:p>
          <a:p>
            <a:pPr fontAlgn="base"/>
            <a:r>
              <a:rPr lang="en-US" dirty="0"/>
              <a:t>The GMS is a project management tool. The County Authorities will be able to see DAODAS funding/program announcements; communicate needs assessment; submit applications; receive award offers; document and store contracts; set and manage goals, objectives, track activities, performance; update performance metrics; allocate and track budget and accounting; request disbursement, drawdown, reimbursement; submit cost/expense documents; request carryovers, extensions/renewals; view/print reports and manage closeouts. </a:t>
            </a:r>
          </a:p>
          <a:p>
            <a:pPr fontAlgn="base"/>
            <a:endParaRPr lang="en-US" dirty="0"/>
          </a:p>
          <a:p>
            <a:endParaRPr lang="en-US" dirty="0"/>
          </a:p>
        </p:txBody>
      </p:sp>
      <p:sp>
        <p:nvSpPr>
          <p:cNvPr id="3" name="Date Placeholder 2">
            <a:extLst>
              <a:ext uri="{FF2B5EF4-FFF2-40B4-BE49-F238E27FC236}">
                <a16:creationId xmlns:a16="http://schemas.microsoft.com/office/drawing/2014/main" id="{81E6484E-D9C0-4E61-AD3C-AE498EF4B79A}"/>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4" name="Rectangle 3">
            <a:extLst>
              <a:ext uri="{FF2B5EF4-FFF2-40B4-BE49-F238E27FC236}">
                <a16:creationId xmlns:a16="http://schemas.microsoft.com/office/drawing/2014/main" id="{BD8D5B7E-D692-4045-BF32-A2A0BC9C8BFF}"/>
              </a:ext>
            </a:extLst>
          </p:cNvPr>
          <p:cNvSpPr/>
          <p:nvPr/>
        </p:nvSpPr>
        <p:spPr>
          <a:xfrm>
            <a:off x="363837" y="914772"/>
            <a:ext cx="3183231" cy="369332"/>
          </a:xfrm>
          <a:prstGeom prst="rect">
            <a:avLst/>
          </a:prstGeom>
        </p:spPr>
        <p:txBody>
          <a:bodyPr wrap="square">
            <a:spAutoFit/>
          </a:bodyPr>
          <a:lstStyle/>
          <a:p>
            <a:r>
              <a:rPr lang="en-US" b="1" dirty="0">
                <a:solidFill>
                  <a:srgbClr val="00838B"/>
                </a:solidFill>
              </a:rPr>
              <a:t>Grants Management System</a:t>
            </a:r>
          </a:p>
        </p:txBody>
      </p:sp>
    </p:spTree>
    <p:extLst>
      <p:ext uri="{BB962C8B-B14F-4D97-AF65-F5344CB8AC3E}">
        <p14:creationId xmlns:p14="http://schemas.microsoft.com/office/powerpoint/2010/main" val="4088803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F50B83-F4A8-42F0-B0C8-FDD82BD8298C}"/>
              </a:ext>
            </a:extLst>
          </p:cNvPr>
          <p:cNvSpPr>
            <a:spLocks noGrp="1"/>
          </p:cNvSpPr>
          <p:nvPr>
            <p:ph idx="1"/>
          </p:nvPr>
        </p:nvSpPr>
        <p:spPr>
          <a:xfrm>
            <a:off x="247859" y="1225899"/>
            <a:ext cx="11696282" cy="5334374"/>
          </a:xfrm>
        </p:spPr>
        <p:txBody>
          <a:bodyPr/>
          <a:lstStyle/>
          <a:p>
            <a:endParaRPr lang="en-US" dirty="0"/>
          </a:p>
          <a:p>
            <a:endParaRPr lang="en-US" dirty="0"/>
          </a:p>
        </p:txBody>
      </p:sp>
      <p:sp>
        <p:nvSpPr>
          <p:cNvPr id="3" name="Date Placeholder 2">
            <a:extLst>
              <a:ext uri="{FF2B5EF4-FFF2-40B4-BE49-F238E27FC236}">
                <a16:creationId xmlns:a16="http://schemas.microsoft.com/office/drawing/2014/main" id="{1CC7048A-094A-4943-A5C8-890466ECFE86}"/>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4" name="Rectangle 3">
            <a:extLst>
              <a:ext uri="{FF2B5EF4-FFF2-40B4-BE49-F238E27FC236}">
                <a16:creationId xmlns:a16="http://schemas.microsoft.com/office/drawing/2014/main" id="{759CAAA5-FBBE-4403-8A04-8E00D9EA8654}"/>
              </a:ext>
            </a:extLst>
          </p:cNvPr>
          <p:cNvSpPr/>
          <p:nvPr/>
        </p:nvSpPr>
        <p:spPr>
          <a:xfrm>
            <a:off x="247859" y="763674"/>
            <a:ext cx="4662633" cy="400110"/>
          </a:xfrm>
          <a:prstGeom prst="rect">
            <a:avLst/>
          </a:prstGeom>
        </p:spPr>
        <p:txBody>
          <a:bodyPr wrap="square">
            <a:spAutoFit/>
          </a:bodyPr>
          <a:lstStyle/>
          <a:p>
            <a:r>
              <a:rPr lang="en-US" sz="2000" b="1" dirty="0">
                <a:solidFill>
                  <a:srgbClr val="00838B"/>
                </a:solidFill>
              </a:rPr>
              <a:t>Grants Management System</a:t>
            </a:r>
          </a:p>
        </p:txBody>
      </p:sp>
      <p:sp>
        <p:nvSpPr>
          <p:cNvPr id="5" name="TextBox 4">
            <a:extLst>
              <a:ext uri="{FF2B5EF4-FFF2-40B4-BE49-F238E27FC236}">
                <a16:creationId xmlns:a16="http://schemas.microsoft.com/office/drawing/2014/main" id="{493C9FF5-7A92-4678-A3F9-9A6293AA9833}"/>
              </a:ext>
            </a:extLst>
          </p:cNvPr>
          <p:cNvSpPr txBox="1"/>
          <p:nvPr/>
        </p:nvSpPr>
        <p:spPr>
          <a:xfrm>
            <a:off x="414997" y="1180157"/>
            <a:ext cx="11136923" cy="7048083"/>
          </a:xfrm>
          <a:prstGeom prst="rect">
            <a:avLst/>
          </a:prstGeom>
          <a:noFill/>
        </p:spPr>
        <p:txBody>
          <a:bodyPr wrap="square" rtlCol="0">
            <a:spAutoFit/>
          </a:bodyPr>
          <a:lstStyle/>
          <a:p>
            <a:r>
              <a:rPr lang="en-US" dirty="0"/>
              <a:t>Three Components of new DAODAS Grant Management System</a:t>
            </a:r>
          </a:p>
          <a:p>
            <a:endParaRPr lang="en-US" dirty="0"/>
          </a:p>
          <a:p>
            <a:pPr marL="285750" indent="-285750">
              <a:buFont typeface="Arial" panose="020B0604020202020204" pitchFamily="34" charset="0"/>
              <a:buChar char="•"/>
            </a:pPr>
            <a:r>
              <a:rPr lang="en-US" b="1" dirty="0"/>
              <a:t>Pre-Award (DAODAS Grant Application Portal): </a:t>
            </a:r>
            <a:r>
              <a:rPr lang="en-US" i="1" dirty="0"/>
              <a:t>Training has been provided</a:t>
            </a:r>
          </a:p>
          <a:p>
            <a:pPr marL="742950" lvl="1" indent="-285750">
              <a:buFont typeface="Arial" panose="020B0604020202020204" pitchFamily="34" charset="0"/>
              <a:buChar char="•"/>
            </a:pPr>
            <a:r>
              <a:rPr lang="en-US" dirty="0"/>
              <a:t>Applications will be posted and completed for review. Each agency that completed the MAT application should have an agency login for completing future applications. </a:t>
            </a:r>
          </a:p>
          <a:p>
            <a:pPr marL="742950" lvl="1" indent="-285750">
              <a:buFont typeface="Arial" panose="020B0604020202020204" pitchFamily="34" charset="0"/>
              <a:buChar char="•"/>
            </a:pPr>
            <a:r>
              <a:rPr lang="en-US" dirty="0"/>
              <a:t>DAODAS will gradually be utilizing the pre-award site for new funding opportunities such as the new SOR that we anticipate receiving in October.</a:t>
            </a:r>
          </a:p>
          <a:p>
            <a:pPr marL="742950" lvl="1" indent="-285750">
              <a:buFont typeface="Arial" panose="020B0604020202020204" pitchFamily="34" charset="0"/>
              <a:buChar char="•"/>
            </a:pPr>
            <a:r>
              <a:rPr lang="en-US" dirty="0"/>
              <a:t>If funded, application components move over to post-award to include goals, objectives, performance measures and budgets. This is what DAODAS is currently populating for each county from the County Plan. </a:t>
            </a:r>
          </a:p>
          <a:p>
            <a:pPr lvl="1"/>
            <a:endParaRPr lang="en-US" sz="1000" dirty="0"/>
          </a:p>
          <a:p>
            <a:pPr marL="285750" indent="-285750">
              <a:buFont typeface="Arial" panose="020B0604020202020204" pitchFamily="34" charset="0"/>
              <a:buChar char="•"/>
            </a:pPr>
            <a:r>
              <a:rPr lang="en-US" b="1" dirty="0"/>
              <a:t>Post-Award (</a:t>
            </a:r>
            <a:r>
              <a:rPr lang="en-US" b="1" dirty="0" err="1"/>
              <a:t>GrantVantage</a:t>
            </a:r>
            <a:r>
              <a:rPr lang="en-US" b="1" dirty="0"/>
              <a:t>): </a:t>
            </a:r>
            <a:r>
              <a:rPr lang="en-US" i="1" dirty="0"/>
              <a:t>Training is scheduled-webinars held August 10-17</a:t>
            </a:r>
          </a:p>
          <a:p>
            <a:pPr marL="742950" lvl="1" indent="-285750">
              <a:buFont typeface="Arial" panose="020B0604020202020204" pitchFamily="34" charset="0"/>
              <a:buChar char="•"/>
            </a:pPr>
            <a:r>
              <a:rPr lang="en-US" dirty="0"/>
              <a:t>Grant reporting on accomplishments, reimbursement requests and responding to deliverables outlined in the contact will be monitored in the </a:t>
            </a:r>
            <a:r>
              <a:rPr lang="en-US" dirty="0" err="1"/>
              <a:t>GrantVantage</a:t>
            </a:r>
            <a:r>
              <a:rPr lang="en-US" dirty="0"/>
              <a:t> platform. </a:t>
            </a:r>
          </a:p>
          <a:p>
            <a:pPr marL="742950" lvl="1" indent="-285750">
              <a:buFont typeface="Arial" panose="020B0604020202020204" pitchFamily="34" charset="0"/>
              <a:buChar char="•"/>
            </a:pPr>
            <a:r>
              <a:rPr lang="en-US" dirty="0"/>
              <a:t>Licenses are required, therefore each agency will receive 4/5 logins that will be assigned to key staff. (Dynamics Users)</a:t>
            </a:r>
          </a:p>
          <a:p>
            <a:pPr marL="742950" lvl="1"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b="1" dirty="0"/>
              <a:t>Data Collection (DAODAS Portal): </a:t>
            </a:r>
            <a:r>
              <a:rPr lang="en-US" i="1" dirty="0"/>
              <a:t>Overview today- training to follow based on input from field</a:t>
            </a:r>
          </a:p>
          <a:p>
            <a:pPr marL="742950" lvl="1" indent="-285750">
              <a:buFont typeface="Arial" panose="020B0604020202020204" pitchFamily="34" charset="0"/>
              <a:buChar char="•"/>
            </a:pPr>
            <a:r>
              <a:rPr lang="en-US" dirty="0"/>
              <a:t>Prevention Service data will be entered into the portal</a:t>
            </a:r>
          </a:p>
          <a:p>
            <a:pPr marL="742950" lvl="1" indent="-285750">
              <a:buFont typeface="Arial" panose="020B0604020202020204" pitchFamily="34" charset="0"/>
              <a:buChar char="•"/>
            </a:pPr>
            <a:r>
              <a:rPr lang="en-US" dirty="0"/>
              <a:t>Portal will connect to Performance measures, objectives and goals in </a:t>
            </a:r>
            <a:r>
              <a:rPr lang="en-US" dirty="0" err="1"/>
              <a:t>GrantVantage</a:t>
            </a:r>
            <a:endParaRPr lang="en-US" dirty="0"/>
          </a:p>
          <a:p>
            <a:pPr marL="742950" lvl="1" indent="-285750">
              <a:buFont typeface="Arial" panose="020B0604020202020204" pitchFamily="34" charset="0"/>
              <a:buChar char="•"/>
            </a:pPr>
            <a:r>
              <a:rPr lang="en-US" dirty="0"/>
              <a:t>Reports are in development and will be completed this fall</a:t>
            </a:r>
          </a:p>
          <a:p>
            <a:pPr lvl="1"/>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106415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570EF0-CDE8-4F26-B4C8-C8801D756730}"/>
              </a:ext>
            </a:extLst>
          </p:cNvPr>
          <p:cNvSpPr>
            <a:spLocks noGrp="1"/>
          </p:cNvSpPr>
          <p:nvPr>
            <p:ph idx="1"/>
          </p:nvPr>
        </p:nvSpPr>
        <p:spPr/>
        <p:txBody>
          <a:bodyPr/>
          <a:lstStyle/>
          <a:p>
            <a:pPr algn="ctr"/>
            <a:endParaRPr lang="en-US" sz="4800" b="1" dirty="0"/>
          </a:p>
          <a:p>
            <a:pPr algn="ctr"/>
            <a:r>
              <a:rPr lang="en-US" sz="5400" b="1" dirty="0"/>
              <a:t>Pre-Award</a:t>
            </a:r>
          </a:p>
          <a:p>
            <a:pPr algn="ctr"/>
            <a:r>
              <a:rPr lang="en-US" sz="5400" b="1" dirty="0"/>
              <a:t>Brief Overview</a:t>
            </a:r>
          </a:p>
        </p:txBody>
      </p:sp>
      <p:sp>
        <p:nvSpPr>
          <p:cNvPr id="3" name="Date Placeholder 2">
            <a:extLst>
              <a:ext uri="{FF2B5EF4-FFF2-40B4-BE49-F238E27FC236}">
                <a16:creationId xmlns:a16="http://schemas.microsoft.com/office/drawing/2014/main" id="{9FF6C145-F2D0-4CED-87BC-8A5FA87814F8}"/>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121724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2E526-A7DF-483E-94A1-586809F18E54}"/>
              </a:ext>
            </a:extLst>
          </p:cNvPr>
          <p:cNvSpPr>
            <a:spLocks noGrp="1"/>
          </p:cNvSpPr>
          <p:nvPr>
            <p:ph idx="1"/>
          </p:nvPr>
        </p:nvSpPr>
        <p:spPr>
          <a:xfrm>
            <a:off x="432079" y="1276141"/>
            <a:ext cx="10723601" cy="4592953"/>
          </a:xfrm>
        </p:spPr>
        <p:txBody>
          <a:bodyPr/>
          <a:lstStyle/>
          <a:p>
            <a:r>
              <a:rPr lang="en-US" dirty="0"/>
              <a:t> </a:t>
            </a:r>
          </a:p>
        </p:txBody>
      </p:sp>
      <p:sp>
        <p:nvSpPr>
          <p:cNvPr id="3" name="Date Placeholder 2">
            <a:extLst>
              <a:ext uri="{FF2B5EF4-FFF2-40B4-BE49-F238E27FC236}">
                <a16:creationId xmlns:a16="http://schemas.microsoft.com/office/drawing/2014/main" id="{94F2DC1C-258B-4982-A560-38F1C25DF4E5}"/>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4" name="Rectangle 3">
            <a:extLst>
              <a:ext uri="{FF2B5EF4-FFF2-40B4-BE49-F238E27FC236}">
                <a16:creationId xmlns:a16="http://schemas.microsoft.com/office/drawing/2014/main" id="{D7E98581-7A18-46D3-BECD-2CB83A58B02F}"/>
              </a:ext>
            </a:extLst>
          </p:cNvPr>
          <p:cNvSpPr/>
          <p:nvPr/>
        </p:nvSpPr>
        <p:spPr>
          <a:xfrm>
            <a:off x="323643" y="804240"/>
            <a:ext cx="2883033" cy="369332"/>
          </a:xfrm>
          <a:prstGeom prst="rect">
            <a:avLst/>
          </a:prstGeom>
        </p:spPr>
        <p:txBody>
          <a:bodyPr wrap="none">
            <a:spAutoFit/>
          </a:bodyPr>
          <a:lstStyle/>
          <a:p>
            <a:r>
              <a:rPr lang="en-US" b="1" dirty="0">
                <a:solidFill>
                  <a:srgbClr val="00838B"/>
                </a:solidFill>
              </a:rPr>
              <a:t>Grants Management System</a:t>
            </a:r>
          </a:p>
        </p:txBody>
      </p:sp>
      <p:pic>
        <p:nvPicPr>
          <p:cNvPr id="5122" name="Picture 2">
            <a:extLst>
              <a:ext uri="{FF2B5EF4-FFF2-40B4-BE49-F238E27FC236}">
                <a16:creationId xmlns:a16="http://schemas.microsoft.com/office/drawing/2014/main" id="{0E4A56E6-DFC8-4830-96C4-B97E4D457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338" y="1276141"/>
            <a:ext cx="9615269" cy="503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33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E48E71-3A6E-47FA-9A79-A24BDBF8A4B0}"/>
              </a:ext>
            </a:extLst>
          </p:cNvPr>
          <p:cNvPicPr>
            <a:picLocks noGrp="1" noChangeAspect="1"/>
          </p:cNvPicPr>
          <p:nvPr>
            <p:ph idx="1"/>
          </p:nvPr>
        </p:nvPicPr>
        <p:blipFill>
          <a:blip r:embed="rId2"/>
          <a:stretch>
            <a:fillRect/>
          </a:stretch>
        </p:blipFill>
        <p:spPr>
          <a:xfrm>
            <a:off x="1165723" y="1215851"/>
            <a:ext cx="9445336" cy="4872331"/>
          </a:xfrm>
          <a:prstGeom prst="rect">
            <a:avLst/>
          </a:prstGeom>
        </p:spPr>
      </p:pic>
      <p:sp>
        <p:nvSpPr>
          <p:cNvPr id="3" name="Date Placeholder 2">
            <a:extLst>
              <a:ext uri="{FF2B5EF4-FFF2-40B4-BE49-F238E27FC236}">
                <a16:creationId xmlns:a16="http://schemas.microsoft.com/office/drawing/2014/main" id="{A9C42831-8E56-4166-8402-AD846E82FCB8}"/>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3497161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B60D3F-D022-40F0-A572-A6B98EB7189C}"/>
              </a:ext>
            </a:extLst>
          </p:cNvPr>
          <p:cNvSpPr>
            <a:spLocks noGrp="1"/>
          </p:cNvSpPr>
          <p:nvPr>
            <p:ph type="dt" sz="half" idx="2"/>
          </p:nvPr>
        </p:nvSpPr>
        <p:spPr/>
        <p:txBody>
          <a:bodyPr/>
          <a:lstStyle/>
          <a:p>
            <a:fld id="{D32C9CBE-BB3D-4D4A-BBA2-C9CC33C12E4A}" type="datetime1">
              <a:rPr lang="en-US" smtClean="0"/>
              <a:t>8/4/2022</a:t>
            </a:fld>
            <a:endParaRPr lang="en-US" dirty="0"/>
          </a:p>
        </p:txBody>
      </p:sp>
      <p:pic>
        <p:nvPicPr>
          <p:cNvPr id="6146" name="Picture 2">
            <a:extLst>
              <a:ext uri="{FF2B5EF4-FFF2-40B4-BE49-F238E27FC236}">
                <a16:creationId xmlns:a16="http://schemas.microsoft.com/office/drawing/2014/main" id="{63CFEAC7-E541-4DA2-9E5C-CE0098FD8A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0492" y="1105644"/>
            <a:ext cx="7478595" cy="535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433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46F25F0-375A-4575-A4AC-46F4925464F5}"/>
              </a:ext>
            </a:extLst>
          </p:cNvPr>
          <p:cNvPicPr>
            <a:picLocks noGrp="1" noChangeAspect="1"/>
          </p:cNvPicPr>
          <p:nvPr>
            <p:ph idx="1"/>
          </p:nvPr>
        </p:nvPicPr>
        <p:blipFill>
          <a:blip r:embed="rId2"/>
          <a:stretch>
            <a:fillRect/>
          </a:stretch>
        </p:blipFill>
        <p:spPr>
          <a:xfrm>
            <a:off x="1876215" y="1195865"/>
            <a:ext cx="7632689" cy="5263924"/>
          </a:xfrm>
          <a:prstGeom prst="rect">
            <a:avLst/>
          </a:prstGeom>
        </p:spPr>
      </p:pic>
      <p:sp>
        <p:nvSpPr>
          <p:cNvPr id="3" name="Date Placeholder 2">
            <a:extLst>
              <a:ext uri="{FF2B5EF4-FFF2-40B4-BE49-F238E27FC236}">
                <a16:creationId xmlns:a16="http://schemas.microsoft.com/office/drawing/2014/main" id="{F48D24F7-0D24-4EA6-9601-87E1906E85EB}"/>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161367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3DB911-DD02-454D-9B16-20D4F4BA129C}"/>
              </a:ext>
            </a:extLst>
          </p:cNvPr>
          <p:cNvSpPr>
            <a:spLocks noGrp="1"/>
          </p:cNvSpPr>
          <p:nvPr>
            <p:ph idx="1"/>
          </p:nvPr>
        </p:nvSpPr>
        <p:spPr>
          <a:xfrm>
            <a:off x="391887" y="1165609"/>
            <a:ext cx="10763794" cy="4703485"/>
          </a:xfrm>
        </p:spPr>
        <p:txBody>
          <a:bodyPr/>
          <a:lstStyle/>
          <a:p>
            <a:r>
              <a:rPr lang="en-US" sz="2400" dirty="0"/>
              <a:t>CTC Reports were emailed out earlier this week. </a:t>
            </a:r>
          </a:p>
          <a:p>
            <a:r>
              <a:rPr lang="en-US" sz="2400" dirty="0"/>
              <a:t>The State report will be revised in the upcoming weeks and sent back out due to some additional data that needs to be analyzed and added to the report. </a:t>
            </a:r>
          </a:p>
          <a:p>
            <a:r>
              <a:rPr lang="en-US" sz="2400" dirty="0"/>
              <a:t>Once the State report is finalized, the report will be posted on DAODAS website and the SC Documents website . </a:t>
            </a:r>
          </a:p>
          <a:p>
            <a:r>
              <a:rPr lang="en-US" sz="2400" dirty="0"/>
              <a:t>In a few weeks, additional factsheets highlighting each drug category’s stats on usage, perception of risk, accessing, etc. will be available as well. </a:t>
            </a:r>
          </a:p>
          <a:p>
            <a:r>
              <a:rPr lang="en-US" sz="2400" dirty="0"/>
              <a:t>Start planning now for the next round which will occur in the Spring of 2024. </a:t>
            </a:r>
          </a:p>
          <a:p>
            <a:r>
              <a:rPr lang="en-US" sz="2400" dirty="0"/>
              <a:t>Planning will begin in Spring of 2023 and recruitment materials will be made available before August 2023</a:t>
            </a:r>
          </a:p>
          <a:p>
            <a:endParaRPr lang="en-US" dirty="0"/>
          </a:p>
          <a:p>
            <a:endParaRPr lang="en-US" dirty="0"/>
          </a:p>
        </p:txBody>
      </p:sp>
      <p:sp>
        <p:nvSpPr>
          <p:cNvPr id="3" name="Date Placeholder 2">
            <a:extLst>
              <a:ext uri="{FF2B5EF4-FFF2-40B4-BE49-F238E27FC236}">
                <a16:creationId xmlns:a16="http://schemas.microsoft.com/office/drawing/2014/main" id="{3530C5E6-A754-4D5C-A8E1-41AE432FE5E8}"/>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309840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855F54-7C46-4511-8297-34CA781D0345}"/>
              </a:ext>
            </a:extLst>
          </p:cNvPr>
          <p:cNvSpPr>
            <a:spLocks noGrp="1"/>
          </p:cNvSpPr>
          <p:nvPr>
            <p:ph idx="1"/>
          </p:nvPr>
        </p:nvSpPr>
        <p:spPr/>
        <p:txBody>
          <a:bodyPr/>
          <a:lstStyle/>
          <a:p>
            <a:pPr algn="ctr"/>
            <a:endParaRPr lang="en-US" sz="5400" b="1" dirty="0"/>
          </a:p>
          <a:p>
            <a:pPr algn="ctr"/>
            <a:r>
              <a:rPr lang="en-US" sz="5400" b="1" dirty="0"/>
              <a:t>Post-Award</a:t>
            </a:r>
          </a:p>
          <a:p>
            <a:pPr algn="ctr"/>
            <a:r>
              <a:rPr lang="en-US" sz="5400" b="1" dirty="0"/>
              <a:t>Brief Overview</a:t>
            </a:r>
          </a:p>
          <a:p>
            <a:endParaRPr lang="en-US" dirty="0"/>
          </a:p>
        </p:txBody>
      </p:sp>
      <p:sp>
        <p:nvSpPr>
          <p:cNvPr id="3" name="Date Placeholder 2">
            <a:extLst>
              <a:ext uri="{FF2B5EF4-FFF2-40B4-BE49-F238E27FC236}">
                <a16:creationId xmlns:a16="http://schemas.microsoft.com/office/drawing/2014/main" id="{0D85185E-44DC-41B1-8FA8-4741D83052F5}"/>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591757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D323E0-B71A-48C5-BD53-EE36E833EBB4}"/>
              </a:ext>
            </a:extLst>
          </p:cNvPr>
          <p:cNvSpPr>
            <a:spLocks noGrp="1"/>
          </p:cNvSpPr>
          <p:nvPr>
            <p:ph idx="1"/>
          </p:nvPr>
        </p:nvSpPr>
        <p:spPr>
          <a:xfrm>
            <a:off x="866167" y="1417319"/>
            <a:ext cx="10408084" cy="4199709"/>
          </a:xfrm>
        </p:spPr>
        <p:txBody>
          <a:bodyPr/>
          <a:lstStyle/>
          <a:p>
            <a:r>
              <a:rPr lang="en-US" b="1" dirty="0"/>
              <a:t>Supported Browsers</a:t>
            </a:r>
          </a:p>
          <a:p>
            <a:r>
              <a:rPr lang="en-US" dirty="0"/>
              <a:t>The following browsers are supported for using Microsoft Dynamics 365 in the cloud: </a:t>
            </a:r>
          </a:p>
          <a:p>
            <a:r>
              <a:rPr lang="en-US" dirty="0"/>
              <a:t>Google Chrome</a:t>
            </a:r>
          </a:p>
          <a:p>
            <a:r>
              <a:rPr lang="en-US" dirty="0"/>
              <a:t>Microsoft Edge </a:t>
            </a:r>
          </a:p>
          <a:p>
            <a:r>
              <a:rPr lang="en-US" dirty="0"/>
              <a:t>Apple Safari</a:t>
            </a:r>
          </a:p>
          <a:p>
            <a:endParaRPr lang="en-US" dirty="0"/>
          </a:p>
          <a:p>
            <a:r>
              <a:rPr lang="en-US" dirty="0"/>
              <a:t>NOTE:  Internet Explorer is not supported for Microsoft Dynamics 365.</a:t>
            </a:r>
          </a:p>
          <a:p>
            <a:endParaRPr lang="en-US" dirty="0"/>
          </a:p>
        </p:txBody>
      </p:sp>
      <p:sp>
        <p:nvSpPr>
          <p:cNvPr id="3" name="Date Placeholder 2">
            <a:extLst>
              <a:ext uri="{FF2B5EF4-FFF2-40B4-BE49-F238E27FC236}">
                <a16:creationId xmlns:a16="http://schemas.microsoft.com/office/drawing/2014/main" id="{B8C4A326-B185-4C59-9DD7-8872DA512380}"/>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2264865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88A4A2-C970-4B37-9334-1FE167E72789}"/>
              </a:ext>
            </a:extLst>
          </p:cNvPr>
          <p:cNvPicPr>
            <a:picLocks noGrp="1" noChangeAspect="1"/>
          </p:cNvPicPr>
          <p:nvPr>
            <p:ph idx="1"/>
          </p:nvPr>
        </p:nvPicPr>
        <p:blipFill>
          <a:blip r:embed="rId2"/>
          <a:stretch>
            <a:fillRect/>
          </a:stretch>
        </p:blipFill>
        <p:spPr>
          <a:xfrm>
            <a:off x="1396721" y="1020273"/>
            <a:ext cx="8096249" cy="5260697"/>
          </a:xfrm>
          <a:prstGeom prst="rect">
            <a:avLst/>
          </a:prstGeom>
        </p:spPr>
      </p:pic>
      <p:sp>
        <p:nvSpPr>
          <p:cNvPr id="3" name="Date Placeholder 2">
            <a:extLst>
              <a:ext uri="{FF2B5EF4-FFF2-40B4-BE49-F238E27FC236}">
                <a16:creationId xmlns:a16="http://schemas.microsoft.com/office/drawing/2014/main" id="{CAB49E78-375F-42DE-92E9-D26C0127858E}"/>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2566905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863002-87F5-4602-8D4C-6C98210E41AB}"/>
              </a:ext>
            </a:extLst>
          </p:cNvPr>
          <p:cNvPicPr>
            <a:picLocks noGrp="1" noChangeAspect="1"/>
          </p:cNvPicPr>
          <p:nvPr>
            <p:ph idx="1"/>
          </p:nvPr>
        </p:nvPicPr>
        <p:blipFill>
          <a:blip r:embed="rId2"/>
          <a:stretch>
            <a:fillRect/>
          </a:stretch>
        </p:blipFill>
        <p:spPr>
          <a:xfrm>
            <a:off x="498390" y="1477108"/>
            <a:ext cx="11400551" cy="2982990"/>
          </a:xfrm>
          <a:prstGeom prst="rect">
            <a:avLst/>
          </a:prstGeom>
        </p:spPr>
      </p:pic>
      <p:sp>
        <p:nvSpPr>
          <p:cNvPr id="3" name="Date Placeholder 2">
            <a:extLst>
              <a:ext uri="{FF2B5EF4-FFF2-40B4-BE49-F238E27FC236}">
                <a16:creationId xmlns:a16="http://schemas.microsoft.com/office/drawing/2014/main" id="{09E2D566-B685-4287-937F-4E3431B79ABE}"/>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1870705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DD6D00-D7F6-4DCA-BA20-95095E3C9F7B}"/>
              </a:ext>
            </a:extLst>
          </p:cNvPr>
          <p:cNvSpPr>
            <a:spLocks noGrp="1"/>
          </p:cNvSpPr>
          <p:nvPr>
            <p:ph type="dt" sz="half" idx="2"/>
          </p:nvPr>
        </p:nvSpPr>
        <p:spPr/>
        <p:txBody>
          <a:bodyPr/>
          <a:lstStyle/>
          <a:p>
            <a:fld id="{D32C9CBE-BB3D-4D4A-BBA2-C9CC33C12E4A}" type="datetime1">
              <a:rPr lang="en-US" smtClean="0"/>
              <a:t>8/4/2022</a:t>
            </a:fld>
            <a:endParaRPr lang="en-US" dirty="0"/>
          </a:p>
        </p:txBody>
      </p:sp>
      <p:pic>
        <p:nvPicPr>
          <p:cNvPr id="4" name="Picture 3">
            <a:extLst>
              <a:ext uri="{FF2B5EF4-FFF2-40B4-BE49-F238E27FC236}">
                <a16:creationId xmlns:a16="http://schemas.microsoft.com/office/drawing/2014/main" id="{6F4B2CF3-BE28-49E6-AFEF-7158A1CEE9A8}"/>
              </a:ext>
            </a:extLst>
          </p:cNvPr>
          <p:cNvPicPr>
            <a:picLocks noChangeAspect="1"/>
          </p:cNvPicPr>
          <p:nvPr/>
        </p:nvPicPr>
        <p:blipFill>
          <a:blip r:embed="rId2"/>
          <a:stretch>
            <a:fillRect/>
          </a:stretch>
        </p:blipFill>
        <p:spPr>
          <a:xfrm>
            <a:off x="320040" y="914282"/>
            <a:ext cx="11551920" cy="5545507"/>
          </a:xfrm>
          <a:prstGeom prst="rect">
            <a:avLst/>
          </a:prstGeom>
        </p:spPr>
      </p:pic>
    </p:spTree>
    <p:extLst>
      <p:ext uri="{BB962C8B-B14F-4D97-AF65-F5344CB8AC3E}">
        <p14:creationId xmlns:p14="http://schemas.microsoft.com/office/powerpoint/2010/main" val="713011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791C9A-2AB3-4F3D-B60B-E55E9288A764}"/>
              </a:ext>
            </a:extLst>
          </p:cNvPr>
          <p:cNvSpPr>
            <a:spLocks noGrp="1"/>
          </p:cNvSpPr>
          <p:nvPr>
            <p:ph idx="1"/>
          </p:nvPr>
        </p:nvSpPr>
        <p:spPr>
          <a:xfrm>
            <a:off x="1097279" y="1457011"/>
            <a:ext cx="10056391" cy="4412083"/>
          </a:xfrm>
        </p:spPr>
        <p:txBody>
          <a:bodyPr/>
          <a:lstStyle/>
          <a:p>
            <a:pPr lvl="0" algn="ctr">
              <a:buClr>
                <a:srgbClr val="015B8C"/>
              </a:buClr>
            </a:pPr>
            <a:endParaRPr lang="en-US" sz="5400" b="1" dirty="0">
              <a:solidFill>
                <a:prstClr val="black">
                  <a:lumMod val="75000"/>
                  <a:lumOff val="25000"/>
                </a:prstClr>
              </a:solidFill>
            </a:endParaRPr>
          </a:p>
          <a:p>
            <a:pPr lvl="0" algn="ctr">
              <a:buClr>
                <a:srgbClr val="015B8C"/>
              </a:buClr>
            </a:pPr>
            <a:r>
              <a:rPr lang="en-US" sz="5400" b="1" dirty="0" err="1">
                <a:solidFill>
                  <a:prstClr val="black">
                    <a:lumMod val="75000"/>
                    <a:lumOff val="25000"/>
                  </a:prstClr>
                </a:solidFill>
              </a:rPr>
              <a:t>GrantVantage</a:t>
            </a:r>
            <a:r>
              <a:rPr lang="en-US" sz="5400" b="1" dirty="0">
                <a:solidFill>
                  <a:prstClr val="black">
                    <a:lumMod val="75000"/>
                    <a:lumOff val="25000"/>
                  </a:prstClr>
                </a:solidFill>
              </a:rPr>
              <a:t> Interface with </a:t>
            </a:r>
          </a:p>
          <a:p>
            <a:pPr lvl="0" algn="ctr">
              <a:buClr>
                <a:srgbClr val="015B8C"/>
              </a:buClr>
            </a:pPr>
            <a:r>
              <a:rPr lang="en-US" sz="5400" b="1" dirty="0">
                <a:solidFill>
                  <a:prstClr val="black">
                    <a:lumMod val="75000"/>
                    <a:lumOff val="25000"/>
                  </a:prstClr>
                </a:solidFill>
              </a:rPr>
              <a:t>Data Collection Portal</a:t>
            </a:r>
          </a:p>
          <a:p>
            <a:pPr lvl="0" algn="ctr">
              <a:buClr>
                <a:srgbClr val="015B8C"/>
              </a:buClr>
            </a:pPr>
            <a:r>
              <a:rPr lang="en-US" sz="5400" b="1" dirty="0">
                <a:solidFill>
                  <a:prstClr val="black">
                    <a:lumMod val="75000"/>
                    <a:lumOff val="25000"/>
                  </a:prstClr>
                </a:solidFill>
              </a:rPr>
              <a:t>Brief Overview</a:t>
            </a:r>
          </a:p>
          <a:p>
            <a:endParaRPr lang="en-US" dirty="0"/>
          </a:p>
        </p:txBody>
      </p:sp>
      <p:sp>
        <p:nvSpPr>
          <p:cNvPr id="3" name="Date Placeholder 2">
            <a:extLst>
              <a:ext uri="{FF2B5EF4-FFF2-40B4-BE49-F238E27FC236}">
                <a16:creationId xmlns:a16="http://schemas.microsoft.com/office/drawing/2014/main" id="{985A8313-1903-4947-9FB4-96A46153A462}"/>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497756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4D3B28-44A2-4776-BAB8-3AC2444636F1}"/>
              </a:ext>
            </a:extLst>
          </p:cNvPr>
          <p:cNvPicPr>
            <a:picLocks noGrp="1" noChangeAspect="1"/>
          </p:cNvPicPr>
          <p:nvPr>
            <p:ph idx="1"/>
          </p:nvPr>
        </p:nvPicPr>
        <p:blipFill>
          <a:blip r:embed="rId2"/>
          <a:stretch>
            <a:fillRect/>
          </a:stretch>
        </p:blipFill>
        <p:spPr>
          <a:xfrm>
            <a:off x="914400" y="2200589"/>
            <a:ext cx="10062469" cy="4441762"/>
          </a:xfrm>
          <a:prstGeom prst="rect">
            <a:avLst/>
          </a:prstGeom>
        </p:spPr>
      </p:pic>
      <p:sp>
        <p:nvSpPr>
          <p:cNvPr id="3" name="Date Placeholder 2">
            <a:extLst>
              <a:ext uri="{FF2B5EF4-FFF2-40B4-BE49-F238E27FC236}">
                <a16:creationId xmlns:a16="http://schemas.microsoft.com/office/drawing/2014/main" id="{C1243EFA-CEAE-4865-9C58-916BDA8969F1}"/>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5" name="Rectangle 4">
            <a:extLst>
              <a:ext uri="{FF2B5EF4-FFF2-40B4-BE49-F238E27FC236}">
                <a16:creationId xmlns:a16="http://schemas.microsoft.com/office/drawing/2014/main" id="{54ED835C-EC89-4336-AC32-60C3F482FB69}"/>
              </a:ext>
            </a:extLst>
          </p:cNvPr>
          <p:cNvSpPr/>
          <p:nvPr/>
        </p:nvSpPr>
        <p:spPr>
          <a:xfrm>
            <a:off x="432078" y="837350"/>
            <a:ext cx="10962753" cy="923330"/>
          </a:xfrm>
          <a:prstGeom prst="rect">
            <a:avLst/>
          </a:prstGeom>
        </p:spPr>
        <p:txBody>
          <a:bodyPr wrap="square">
            <a:spAutoFit/>
          </a:bodyPr>
          <a:lstStyle/>
          <a:p>
            <a:endParaRPr lang="en-US" dirty="0"/>
          </a:p>
          <a:p>
            <a:r>
              <a:rPr lang="en-US" dirty="0"/>
              <a:t>The DAODAS Portal solution is accessible from the DAODAS Portal change area of the </a:t>
            </a:r>
            <a:r>
              <a:rPr lang="en-US" dirty="0" err="1"/>
              <a:t>GrantVantage</a:t>
            </a:r>
            <a:endParaRPr lang="en-US" dirty="0"/>
          </a:p>
          <a:p>
            <a:r>
              <a:rPr lang="en-US" dirty="0"/>
              <a:t>application. This area contains entities, forms, and views that are designed to support Portal Submissions.</a:t>
            </a:r>
          </a:p>
        </p:txBody>
      </p:sp>
    </p:spTree>
    <p:extLst>
      <p:ext uri="{BB962C8B-B14F-4D97-AF65-F5344CB8AC3E}">
        <p14:creationId xmlns:p14="http://schemas.microsoft.com/office/powerpoint/2010/main" val="2070978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BDEC11-0F1A-453F-ABCF-810862FDF67B}"/>
              </a:ext>
            </a:extLst>
          </p:cNvPr>
          <p:cNvSpPr>
            <a:spLocks noGrp="1"/>
          </p:cNvSpPr>
          <p:nvPr>
            <p:ph idx="1"/>
          </p:nvPr>
        </p:nvSpPr>
        <p:spPr>
          <a:xfrm>
            <a:off x="401935" y="852892"/>
            <a:ext cx="3657600" cy="3970317"/>
          </a:xfrm>
        </p:spPr>
        <p:txBody>
          <a:bodyPr/>
          <a:lstStyle/>
          <a:p>
            <a:r>
              <a:rPr lang="en-US" sz="2400" dirty="0"/>
              <a:t>The Portal Solution is comprised of the following entities:</a:t>
            </a:r>
          </a:p>
          <a:p>
            <a:r>
              <a:rPr lang="en-US" sz="2400" u="sng" dirty="0">
                <a:hlinkClick r:id="" action="ppaction://noaction"/>
              </a:rPr>
              <a:t>Portal Submissions</a:t>
            </a:r>
            <a:endParaRPr lang="en-US" sz="2400" dirty="0">
              <a:hlinkClick r:id="" action="ppaction://noaction"/>
            </a:endParaRPr>
          </a:p>
          <a:p>
            <a:r>
              <a:rPr lang="en-US" sz="2400" u="sng" dirty="0"/>
              <a:t>Participants</a:t>
            </a:r>
            <a:endParaRPr lang="en-US" sz="2400" dirty="0"/>
          </a:p>
          <a:p>
            <a:r>
              <a:rPr lang="en-US" sz="2400" u="sng" dirty="0"/>
              <a:t>Demographics</a:t>
            </a:r>
            <a:endParaRPr lang="en-US" sz="2400" dirty="0"/>
          </a:p>
          <a:p>
            <a:r>
              <a:rPr lang="en-US" sz="2400" u="sng" dirty="0"/>
              <a:t>Counties</a:t>
            </a:r>
            <a:endParaRPr lang="en-US" sz="2400" dirty="0"/>
          </a:p>
          <a:p>
            <a:endParaRPr lang="en-US" dirty="0"/>
          </a:p>
        </p:txBody>
      </p:sp>
      <p:sp>
        <p:nvSpPr>
          <p:cNvPr id="3" name="Date Placeholder 2">
            <a:extLst>
              <a:ext uri="{FF2B5EF4-FFF2-40B4-BE49-F238E27FC236}">
                <a16:creationId xmlns:a16="http://schemas.microsoft.com/office/drawing/2014/main" id="{2BACDD21-1D0A-466F-B797-C9E24038A05E}"/>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4" name="Rectangle 3">
            <a:extLst>
              <a:ext uri="{FF2B5EF4-FFF2-40B4-BE49-F238E27FC236}">
                <a16:creationId xmlns:a16="http://schemas.microsoft.com/office/drawing/2014/main" id="{C30493D1-8ECD-47AE-8029-048AD3890672}"/>
              </a:ext>
            </a:extLst>
          </p:cNvPr>
          <p:cNvSpPr/>
          <p:nvPr/>
        </p:nvSpPr>
        <p:spPr>
          <a:xfrm>
            <a:off x="4310743" y="964642"/>
            <a:ext cx="7395588" cy="4708981"/>
          </a:xfrm>
          <a:prstGeom prst="rect">
            <a:avLst/>
          </a:prstGeom>
        </p:spPr>
        <p:txBody>
          <a:bodyPr wrap="square">
            <a:spAutoFit/>
          </a:bodyPr>
          <a:lstStyle/>
          <a:p>
            <a:r>
              <a:rPr lang="en-US" sz="2000" dirty="0"/>
              <a:t>Portal Submissions</a:t>
            </a:r>
          </a:p>
          <a:p>
            <a:r>
              <a:rPr lang="en-US" sz="2000" dirty="0"/>
              <a:t>The Portal Submissions entity contains records of online forms submitted by authorized users who are facilitating events and activities as required by grants awarded to the portal user’s organization.</a:t>
            </a:r>
          </a:p>
          <a:p>
            <a:endParaRPr lang="en-US" sz="2000" dirty="0"/>
          </a:p>
          <a:p>
            <a:r>
              <a:rPr lang="en-US" sz="2000" dirty="0"/>
              <a:t>Submissions capture details related to the event or activity including but not limited to date and time, location, organization, and demographics of the participants in attendance.</a:t>
            </a:r>
          </a:p>
          <a:p>
            <a:endParaRPr lang="en-US" sz="2000" dirty="0"/>
          </a:p>
          <a:p>
            <a:r>
              <a:rPr lang="en-US" sz="2000" dirty="0"/>
              <a:t>Each time a form is submitted, a record of the form is created in the Portal Submissions entity. </a:t>
            </a:r>
          </a:p>
          <a:p>
            <a:endParaRPr lang="en-US" sz="2000" dirty="0"/>
          </a:p>
          <a:p>
            <a:r>
              <a:rPr lang="en-US" sz="2000" dirty="0"/>
              <a:t>Dynamics users are able view the data by clicking on the Submission ID (primary attribute of each record), which opens the form.</a:t>
            </a:r>
          </a:p>
        </p:txBody>
      </p:sp>
    </p:spTree>
    <p:extLst>
      <p:ext uri="{BB962C8B-B14F-4D97-AF65-F5344CB8AC3E}">
        <p14:creationId xmlns:p14="http://schemas.microsoft.com/office/powerpoint/2010/main" val="1128764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DF77E9-28B7-4138-A2CF-945BBD32962D}"/>
              </a:ext>
            </a:extLst>
          </p:cNvPr>
          <p:cNvSpPr>
            <a:spLocks noGrp="1"/>
          </p:cNvSpPr>
          <p:nvPr>
            <p:ph idx="1"/>
          </p:nvPr>
        </p:nvSpPr>
        <p:spPr>
          <a:xfrm>
            <a:off x="5265336" y="974689"/>
            <a:ext cx="6209882" cy="3969100"/>
          </a:xfrm>
        </p:spPr>
        <p:txBody>
          <a:bodyPr/>
          <a:lstStyle/>
          <a:p>
            <a:r>
              <a:rPr lang="en-US" sz="2400" dirty="0"/>
              <a:t>Participants</a:t>
            </a:r>
          </a:p>
          <a:p>
            <a:r>
              <a:rPr lang="en-US" sz="2400" dirty="0"/>
              <a:t>The Participants entity tracks records of Staff Member and Volunteer participation for all Portal Submissions, including time spent planning and facilitating the event or activity. When a form is submitted via the portal, a record is created in the Participants entity. The record is also appended to the Portal Submission record in a sub-grid for quick access.</a:t>
            </a:r>
          </a:p>
          <a:p>
            <a:endParaRPr lang="en-US" dirty="0"/>
          </a:p>
        </p:txBody>
      </p:sp>
      <p:sp>
        <p:nvSpPr>
          <p:cNvPr id="3" name="Date Placeholder 2">
            <a:extLst>
              <a:ext uri="{FF2B5EF4-FFF2-40B4-BE49-F238E27FC236}">
                <a16:creationId xmlns:a16="http://schemas.microsoft.com/office/drawing/2014/main" id="{653FB17B-B8D5-4E57-90C2-841D462CA760}"/>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4" name="Rectangle 3">
            <a:extLst>
              <a:ext uri="{FF2B5EF4-FFF2-40B4-BE49-F238E27FC236}">
                <a16:creationId xmlns:a16="http://schemas.microsoft.com/office/drawing/2014/main" id="{1B51DDB8-3F09-4D13-BDCA-AF3CFCFDC816}"/>
              </a:ext>
            </a:extLst>
          </p:cNvPr>
          <p:cNvSpPr/>
          <p:nvPr/>
        </p:nvSpPr>
        <p:spPr>
          <a:xfrm>
            <a:off x="281354" y="974689"/>
            <a:ext cx="4823209" cy="2677656"/>
          </a:xfrm>
          <a:prstGeom prst="rect">
            <a:avLst/>
          </a:prstGeom>
        </p:spPr>
        <p:txBody>
          <a:bodyPr wrap="square">
            <a:spAutoFit/>
          </a:bodyPr>
          <a:lstStyle/>
          <a:p>
            <a:r>
              <a:rPr lang="en-US" sz="2400" dirty="0"/>
              <a:t>The Portal Solution is comprised of the following entities:</a:t>
            </a:r>
          </a:p>
          <a:p>
            <a:endParaRPr lang="en-US" sz="2400" dirty="0"/>
          </a:p>
          <a:p>
            <a:r>
              <a:rPr lang="en-US" sz="2400" dirty="0"/>
              <a:t>Portal Submissions</a:t>
            </a:r>
          </a:p>
          <a:p>
            <a:r>
              <a:rPr lang="en-US" sz="2400" dirty="0">
                <a:solidFill>
                  <a:srgbClr val="00B0F0"/>
                </a:solidFill>
              </a:rPr>
              <a:t>Participants</a:t>
            </a:r>
          </a:p>
          <a:p>
            <a:r>
              <a:rPr lang="en-US" sz="2400" dirty="0"/>
              <a:t>Demographics</a:t>
            </a:r>
          </a:p>
          <a:p>
            <a:r>
              <a:rPr lang="en-US" sz="2400" dirty="0"/>
              <a:t>Counties</a:t>
            </a:r>
          </a:p>
        </p:txBody>
      </p:sp>
    </p:spTree>
    <p:extLst>
      <p:ext uri="{BB962C8B-B14F-4D97-AF65-F5344CB8AC3E}">
        <p14:creationId xmlns:p14="http://schemas.microsoft.com/office/powerpoint/2010/main" val="3928667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88483-1A33-49FD-BCDB-BA7EC3059718}"/>
              </a:ext>
            </a:extLst>
          </p:cNvPr>
          <p:cNvSpPr>
            <a:spLocks noGrp="1"/>
          </p:cNvSpPr>
          <p:nvPr>
            <p:ph idx="1"/>
          </p:nvPr>
        </p:nvSpPr>
        <p:spPr>
          <a:xfrm>
            <a:off x="5858189" y="944544"/>
            <a:ext cx="5757706" cy="4360985"/>
          </a:xfrm>
        </p:spPr>
        <p:txBody>
          <a:bodyPr/>
          <a:lstStyle/>
          <a:p>
            <a:r>
              <a:rPr lang="en-US" sz="2400" dirty="0"/>
              <a:t>Demographics</a:t>
            </a:r>
          </a:p>
          <a:p>
            <a:r>
              <a:rPr lang="en-US" sz="2400" dirty="0"/>
              <a:t>The Demographics entity is used to capture the Age, Race, Gender, and Ethnicity of citizens who attend the Educational events or activities facilitated by the portal user. Since an Educational event or activity can be comprised of multiple sessions, this entity supports the portal user entering the demographics for each session.</a:t>
            </a:r>
          </a:p>
          <a:p>
            <a:endParaRPr lang="en-US" dirty="0"/>
          </a:p>
        </p:txBody>
      </p:sp>
      <p:sp>
        <p:nvSpPr>
          <p:cNvPr id="3" name="Date Placeholder 2">
            <a:extLst>
              <a:ext uri="{FF2B5EF4-FFF2-40B4-BE49-F238E27FC236}">
                <a16:creationId xmlns:a16="http://schemas.microsoft.com/office/drawing/2014/main" id="{A184DDA7-BCF7-4269-9541-936DFFE1EAE9}"/>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5" name="Rectangle 4">
            <a:extLst>
              <a:ext uri="{FF2B5EF4-FFF2-40B4-BE49-F238E27FC236}">
                <a16:creationId xmlns:a16="http://schemas.microsoft.com/office/drawing/2014/main" id="{FFF62B6F-AFCA-4722-AEDF-08ACA1CEBFB1}"/>
              </a:ext>
            </a:extLst>
          </p:cNvPr>
          <p:cNvSpPr/>
          <p:nvPr/>
        </p:nvSpPr>
        <p:spPr>
          <a:xfrm>
            <a:off x="405283" y="944544"/>
            <a:ext cx="5114612" cy="2677656"/>
          </a:xfrm>
          <a:prstGeom prst="rect">
            <a:avLst/>
          </a:prstGeom>
        </p:spPr>
        <p:txBody>
          <a:bodyPr wrap="square">
            <a:spAutoFit/>
          </a:bodyPr>
          <a:lstStyle/>
          <a:p>
            <a:r>
              <a:rPr lang="en-US" sz="2400" dirty="0"/>
              <a:t>The Portal Solution is comprised of the following entities:</a:t>
            </a:r>
          </a:p>
          <a:p>
            <a:endParaRPr lang="en-US" sz="2400" dirty="0"/>
          </a:p>
          <a:p>
            <a:r>
              <a:rPr lang="en-US" sz="2400" dirty="0"/>
              <a:t>Portal Submissions</a:t>
            </a:r>
          </a:p>
          <a:p>
            <a:r>
              <a:rPr lang="en-US" sz="2400" dirty="0"/>
              <a:t>Participants</a:t>
            </a:r>
          </a:p>
          <a:p>
            <a:r>
              <a:rPr lang="en-US" sz="2400" dirty="0">
                <a:solidFill>
                  <a:srgbClr val="00B0F0"/>
                </a:solidFill>
              </a:rPr>
              <a:t>Demographics</a:t>
            </a:r>
          </a:p>
          <a:p>
            <a:r>
              <a:rPr lang="en-US" sz="2400" dirty="0"/>
              <a:t>Counties</a:t>
            </a:r>
          </a:p>
        </p:txBody>
      </p:sp>
    </p:spTree>
    <p:extLst>
      <p:ext uri="{BB962C8B-B14F-4D97-AF65-F5344CB8AC3E}">
        <p14:creationId xmlns:p14="http://schemas.microsoft.com/office/powerpoint/2010/main" val="102277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48EF8-35DF-4E81-989F-5607AA9738A9}"/>
              </a:ext>
            </a:extLst>
          </p:cNvPr>
          <p:cNvSpPr>
            <a:spLocks noGrp="1"/>
          </p:cNvSpPr>
          <p:nvPr>
            <p:ph idx="1"/>
          </p:nvPr>
        </p:nvSpPr>
        <p:spPr>
          <a:xfrm>
            <a:off x="425003" y="875762"/>
            <a:ext cx="11410682" cy="5821251"/>
          </a:xfrm>
        </p:spPr>
        <p:txBody>
          <a:bodyPr/>
          <a:lstStyle/>
          <a:p>
            <a:r>
              <a:rPr lang="en-US" sz="1800" i="1" dirty="0" err="1"/>
              <a:t>Synar</a:t>
            </a:r>
            <a:r>
              <a:rPr lang="en-US" sz="1800" i="1" dirty="0"/>
              <a:t> Reimbursements for the FY22 study were sent out in early July. 28 out of 46 counties did not earn the bonus</a:t>
            </a:r>
          </a:p>
          <a:p>
            <a:r>
              <a:rPr lang="en-US" sz="1800" dirty="0">
                <a:solidFill>
                  <a:srgbClr val="000000"/>
                </a:solidFill>
              </a:rPr>
              <a:t>In order to receive this money, all of the following guidelines must be met: </a:t>
            </a:r>
          </a:p>
          <a:p>
            <a:r>
              <a:rPr lang="en-US" sz="1800" dirty="0">
                <a:solidFill>
                  <a:srgbClr val="000000"/>
                </a:solidFill>
              </a:rPr>
              <a:t>Complete the Relias Training for two people per agency and submit certificate of completion to DAODAS by deadline posted for each group.</a:t>
            </a:r>
          </a:p>
          <a:p>
            <a:r>
              <a:rPr lang="en-US" sz="1800" dirty="0">
                <a:solidFill>
                  <a:srgbClr val="000000"/>
                </a:solidFill>
              </a:rPr>
              <a:t>Group 1 must inform DAODAS by October 29, 2021 if any outlets are ineligible. Group 2 must inform DAODAS by February 25, 2022 if any outlets are ineligible. 	</a:t>
            </a:r>
          </a:p>
          <a:p>
            <a:r>
              <a:rPr lang="en-US" sz="1800" dirty="0">
                <a:solidFill>
                  <a:srgbClr val="000000"/>
                </a:solidFill>
              </a:rPr>
              <a:t>Purchase attempts must be completed by January 21, 2022 (Group 1) and May 13, 2022 (Group 2). Counties must have attempted a purchase at all eligible outlets provided to them for the study or documented that the outlet is ineligible. If you are requesting an extension due to COVID, you must submit request in writing to DAODAS by January 7 (Group 1) or by May 6 (Group 2). 	</a:t>
            </a:r>
          </a:p>
          <a:p>
            <a:r>
              <a:rPr lang="en-US" sz="1800" dirty="0">
                <a:solidFill>
                  <a:srgbClr val="000000"/>
                </a:solidFill>
              </a:rPr>
              <a:t>All required information, forms, and data must be returned to the state </a:t>
            </a:r>
            <a:r>
              <a:rPr lang="en-US" sz="1800" dirty="0" err="1">
                <a:solidFill>
                  <a:srgbClr val="000000"/>
                </a:solidFill>
              </a:rPr>
              <a:t>Synar</a:t>
            </a:r>
            <a:r>
              <a:rPr lang="en-US" sz="1800" dirty="0">
                <a:solidFill>
                  <a:srgbClr val="000000"/>
                </a:solidFill>
              </a:rPr>
              <a:t> staff by February 4, 2022 (Group 1) and June 3, 2022 (Group 2). Forms must be fully and correctly completed. Please do not fax. If you are requesting an extension due to COVID, you must submit request in writing to DAODAS by January 7 or by May 6. 	</a:t>
            </a:r>
          </a:p>
          <a:p>
            <a:r>
              <a:rPr lang="en-US" sz="1800" dirty="0">
                <a:solidFill>
                  <a:srgbClr val="000000"/>
                </a:solidFill>
              </a:rPr>
              <a:t>Purchase attempts must be done with an approximately equal balance of males/females and 15, 16, and 17 year old’s. The race of the buyer for the purchase attempt should match the demographics of the community. 	</a:t>
            </a:r>
          </a:p>
          <a:p>
            <a:r>
              <a:rPr lang="en-US" sz="1800" dirty="0">
                <a:solidFill>
                  <a:srgbClr val="000000"/>
                </a:solidFill>
              </a:rPr>
              <a:t>All inspections were conducted according to protocol as documented by state </a:t>
            </a:r>
            <a:r>
              <a:rPr lang="en-US" sz="1800" dirty="0" err="1">
                <a:solidFill>
                  <a:srgbClr val="000000"/>
                </a:solidFill>
              </a:rPr>
              <a:t>Synar</a:t>
            </a:r>
            <a:r>
              <a:rPr lang="en-US" sz="1800" dirty="0">
                <a:solidFill>
                  <a:srgbClr val="000000"/>
                </a:solidFill>
              </a:rPr>
              <a:t> staff </a:t>
            </a:r>
            <a:r>
              <a:rPr lang="en-US" dirty="0">
                <a:solidFill>
                  <a:srgbClr val="000000"/>
                </a:solidFill>
                <a:latin typeface="Times New Roman" panose="02020603050405020304" pitchFamily="18" charset="0"/>
              </a:rPr>
              <a:t>	</a:t>
            </a:r>
          </a:p>
          <a:p>
            <a:endParaRPr lang="en-US" dirty="0"/>
          </a:p>
        </p:txBody>
      </p:sp>
      <p:sp>
        <p:nvSpPr>
          <p:cNvPr id="3" name="Date Placeholder 2">
            <a:extLst>
              <a:ext uri="{FF2B5EF4-FFF2-40B4-BE49-F238E27FC236}">
                <a16:creationId xmlns:a16="http://schemas.microsoft.com/office/drawing/2014/main" id="{958F6B85-9DB7-4FF0-B0FF-2894210640ED}"/>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3390346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15C42D-2781-41BA-ADD4-8AAD9C873E69}"/>
              </a:ext>
            </a:extLst>
          </p:cNvPr>
          <p:cNvSpPr>
            <a:spLocks noGrp="1"/>
          </p:cNvSpPr>
          <p:nvPr>
            <p:ph idx="1"/>
          </p:nvPr>
        </p:nvSpPr>
        <p:spPr>
          <a:xfrm>
            <a:off x="6802734" y="984738"/>
            <a:ext cx="4672484" cy="4421275"/>
          </a:xfrm>
        </p:spPr>
        <p:txBody>
          <a:bodyPr/>
          <a:lstStyle/>
          <a:p>
            <a:r>
              <a:rPr lang="en-US" sz="2400" dirty="0"/>
              <a:t>Counties</a:t>
            </a:r>
          </a:p>
          <a:p>
            <a:r>
              <a:rPr lang="en-US" sz="2400" dirty="0"/>
              <a:t>The Counties entity contains a list of all 46 counties in South Carolina along with each county’s jurisdiction and the designated AET Coordinator. This list is used to assign counties to portal users indicate the county in which the event or activity occurred.</a:t>
            </a:r>
          </a:p>
        </p:txBody>
      </p:sp>
      <p:sp>
        <p:nvSpPr>
          <p:cNvPr id="3" name="Date Placeholder 2">
            <a:extLst>
              <a:ext uri="{FF2B5EF4-FFF2-40B4-BE49-F238E27FC236}">
                <a16:creationId xmlns:a16="http://schemas.microsoft.com/office/drawing/2014/main" id="{E1DF40D7-5961-411E-B744-00EA90D6DC98}"/>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4" name="Rectangle 3">
            <a:extLst>
              <a:ext uri="{FF2B5EF4-FFF2-40B4-BE49-F238E27FC236}">
                <a16:creationId xmlns:a16="http://schemas.microsoft.com/office/drawing/2014/main" id="{1571CA18-9E2E-4366-9F27-8A4D570A60E6}"/>
              </a:ext>
            </a:extLst>
          </p:cNvPr>
          <p:cNvSpPr/>
          <p:nvPr/>
        </p:nvSpPr>
        <p:spPr>
          <a:xfrm>
            <a:off x="291403" y="984738"/>
            <a:ext cx="6109398" cy="2677656"/>
          </a:xfrm>
          <a:prstGeom prst="rect">
            <a:avLst/>
          </a:prstGeom>
        </p:spPr>
        <p:txBody>
          <a:bodyPr wrap="square">
            <a:spAutoFit/>
          </a:bodyPr>
          <a:lstStyle/>
          <a:p>
            <a:r>
              <a:rPr lang="en-US" sz="2400" dirty="0"/>
              <a:t>The Portal Solution is comprised of the following entities:</a:t>
            </a:r>
          </a:p>
          <a:p>
            <a:endParaRPr lang="en-US" sz="2400" dirty="0"/>
          </a:p>
          <a:p>
            <a:r>
              <a:rPr lang="en-US" sz="2400" dirty="0"/>
              <a:t>Portal Submissions</a:t>
            </a:r>
          </a:p>
          <a:p>
            <a:r>
              <a:rPr lang="en-US" sz="2400" dirty="0"/>
              <a:t>Participants</a:t>
            </a:r>
          </a:p>
          <a:p>
            <a:r>
              <a:rPr lang="en-US" sz="2400" dirty="0"/>
              <a:t>Demographics</a:t>
            </a:r>
          </a:p>
          <a:p>
            <a:r>
              <a:rPr lang="en-US" sz="2400" dirty="0">
                <a:solidFill>
                  <a:srgbClr val="00B0F0"/>
                </a:solidFill>
              </a:rPr>
              <a:t>Counties</a:t>
            </a:r>
          </a:p>
        </p:txBody>
      </p:sp>
    </p:spTree>
    <p:extLst>
      <p:ext uri="{BB962C8B-B14F-4D97-AF65-F5344CB8AC3E}">
        <p14:creationId xmlns:p14="http://schemas.microsoft.com/office/powerpoint/2010/main" val="2141058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3B3BC8-2CEC-4285-B96A-AABC5112EE3C}"/>
              </a:ext>
            </a:extLst>
          </p:cNvPr>
          <p:cNvSpPr>
            <a:spLocks noGrp="1"/>
          </p:cNvSpPr>
          <p:nvPr>
            <p:ph idx="1"/>
          </p:nvPr>
        </p:nvSpPr>
        <p:spPr>
          <a:xfrm>
            <a:off x="293077" y="933196"/>
            <a:ext cx="11605846" cy="5526593"/>
          </a:xfrm>
        </p:spPr>
        <p:txBody>
          <a:bodyPr/>
          <a:lstStyle/>
          <a:p>
            <a:r>
              <a:rPr lang="en-US" dirty="0" err="1"/>
              <a:t>GrantVantage</a:t>
            </a:r>
            <a:r>
              <a:rPr lang="en-US" dirty="0"/>
              <a:t> Integration</a:t>
            </a:r>
          </a:p>
          <a:p>
            <a:r>
              <a:rPr lang="en-US" dirty="0"/>
              <a:t>When a form is submitted via the portal, a workflow on the backend is triggered to validate the </a:t>
            </a:r>
          </a:p>
          <a:p>
            <a:r>
              <a:rPr lang="en-US" dirty="0"/>
              <a:t>Metric Increment R set on the Performance Measure selected for the submission. The workflow </a:t>
            </a:r>
          </a:p>
          <a:p>
            <a:r>
              <a:rPr lang="en-US" dirty="0"/>
              <a:t>increments the Actual based on the rule. The Metric Increment Rule options include:</a:t>
            </a:r>
          </a:p>
          <a:p>
            <a:r>
              <a:rPr lang="en-US" dirty="0"/>
              <a:t>•     Increment By Handout – Adds the number of Handouts indicated on the submitted form to the </a:t>
            </a:r>
          </a:p>
          <a:p>
            <a:r>
              <a:rPr lang="en-US" dirty="0"/>
              <a:t>Actual amount.</a:t>
            </a:r>
          </a:p>
          <a:p>
            <a:r>
              <a:rPr lang="en-US" dirty="0"/>
              <a:t>•     Increment by Views– Adds the Count of Views indicated on the submitted form to the Actual </a:t>
            </a:r>
          </a:p>
          <a:p>
            <a:r>
              <a:rPr lang="en-US" dirty="0"/>
              <a:t>amount.</a:t>
            </a:r>
          </a:p>
          <a:p>
            <a:r>
              <a:rPr lang="en-US" dirty="0"/>
              <a:t>•     Increment by One – Adds the submission as a count of One to the Actual amount.</a:t>
            </a:r>
          </a:p>
          <a:p>
            <a:r>
              <a:rPr lang="en-US" dirty="0"/>
              <a:t>•     Increment By Total Served – Adds the Total Number Served indicated on the submitted form to </a:t>
            </a:r>
          </a:p>
          <a:p>
            <a:r>
              <a:rPr lang="en-US" dirty="0"/>
              <a:t>the Actual amount.</a:t>
            </a:r>
          </a:p>
          <a:p>
            <a:endParaRPr lang="en-US" dirty="0"/>
          </a:p>
        </p:txBody>
      </p:sp>
      <p:sp>
        <p:nvSpPr>
          <p:cNvPr id="3" name="Date Placeholder 2">
            <a:extLst>
              <a:ext uri="{FF2B5EF4-FFF2-40B4-BE49-F238E27FC236}">
                <a16:creationId xmlns:a16="http://schemas.microsoft.com/office/drawing/2014/main" id="{028D0908-3F3F-4317-9D13-E2B0D3057815}"/>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438658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EBA6ED-DC86-4B6A-BB2F-D70B3A298C2A}"/>
              </a:ext>
            </a:extLst>
          </p:cNvPr>
          <p:cNvSpPr>
            <a:spLocks noGrp="1"/>
          </p:cNvSpPr>
          <p:nvPr>
            <p:ph idx="1"/>
          </p:nvPr>
        </p:nvSpPr>
        <p:spPr>
          <a:xfrm>
            <a:off x="971340" y="479157"/>
            <a:ext cx="10249319" cy="1475497"/>
          </a:xfrm>
        </p:spPr>
        <p:txBody>
          <a:bodyPr/>
          <a:lstStyle/>
          <a:p>
            <a:endParaRPr lang="en-US" dirty="0"/>
          </a:p>
          <a:p>
            <a:r>
              <a:rPr lang="en-US" dirty="0"/>
              <a:t>Using the example in the screenshot, the total number of citizens/participants served as of the</a:t>
            </a:r>
          </a:p>
          <a:p>
            <a:r>
              <a:rPr lang="en-US" dirty="0"/>
              <a:t>submission of the form is 56 out of a planned 1200.</a:t>
            </a:r>
          </a:p>
          <a:p>
            <a:endParaRPr lang="en-US" dirty="0"/>
          </a:p>
        </p:txBody>
      </p:sp>
      <p:sp>
        <p:nvSpPr>
          <p:cNvPr id="3" name="Date Placeholder 2">
            <a:extLst>
              <a:ext uri="{FF2B5EF4-FFF2-40B4-BE49-F238E27FC236}">
                <a16:creationId xmlns:a16="http://schemas.microsoft.com/office/drawing/2014/main" id="{E9AD4E88-EBBE-458C-8E2B-3922141E528F}"/>
              </a:ext>
            </a:extLst>
          </p:cNvPr>
          <p:cNvSpPr>
            <a:spLocks noGrp="1"/>
          </p:cNvSpPr>
          <p:nvPr>
            <p:ph type="dt" sz="half" idx="2"/>
          </p:nvPr>
        </p:nvSpPr>
        <p:spPr/>
        <p:txBody>
          <a:bodyPr/>
          <a:lstStyle/>
          <a:p>
            <a:fld id="{D32C9CBE-BB3D-4D4A-BBA2-C9CC33C12E4A}" type="datetime1">
              <a:rPr lang="en-US" smtClean="0"/>
              <a:t>8/4/2022</a:t>
            </a:fld>
            <a:endParaRPr lang="en-US" dirty="0"/>
          </a:p>
        </p:txBody>
      </p:sp>
      <p:pic>
        <p:nvPicPr>
          <p:cNvPr id="5" name="Picture 4">
            <a:extLst>
              <a:ext uri="{FF2B5EF4-FFF2-40B4-BE49-F238E27FC236}">
                <a16:creationId xmlns:a16="http://schemas.microsoft.com/office/drawing/2014/main" id="{9F544DB7-4078-4CFF-9084-206BAB79ED7B}"/>
              </a:ext>
            </a:extLst>
          </p:cNvPr>
          <p:cNvPicPr>
            <a:picLocks noChangeAspect="1"/>
          </p:cNvPicPr>
          <p:nvPr/>
        </p:nvPicPr>
        <p:blipFill>
          <a:blip r:embed="rId2"/>
          <a:stretch>
            <a:fillRect/>
          </a:stretch>
        </p:blipFill>
        <p:spPr>
          <a:xfrm>
            <a:off x="1416818" y="1761059"/>
            <a:ext cx="8771683" cy="5063855"/>
          </a:xfrm>
          <a:prstGeom prst="rect">
            <a:avLst/>
          </a:prstGeom>
        </p:spPr>
      </p:pic>
    </p:spTree>
    <p:extLst>
      <p:ext uri="{BB962C8B-B14F-4D97-AF65-F5344CB8AC3E}">
        <p14:creationId xmlns:p14="http://schemas.microsoft.com/office/powerpoint/2010/main" val="1272385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7D141-B6FC-4841-89C0-4D7E0B8FD180}"/>
              </a:ext>
            </a:extLst>
          </p:cNvPr>
          <p:cNvSpPr>
            <a:spLocks noGrp="1"/>
          </p:cNvSpPr>
          <p:nvPr>
            <p:ph idx="1"/>
          </p:nvPr>
        </p:nvSpPr>
        <p:spPr/>
        <p:txBody>
          <a:bodyPr/>
          <a:lstStyle/>
          <a:p>
            <a:pPr algn="ctr"/>
            <a:endParaRPr lang="en-US" b="1" dirty="0"/>
          </a:p>
          <a:p>
            <a:pPr algn="ctr"/>
            <a:endParaRPr lang="en-US" b="1" dirty="0"/>
          </a:p>
          <a:p>
            <a:pPr algn="ctr"/>
            <a:r>
              <a:rPr lang="en-US" sz="5400" b="1" dirty="0"/>
              <a:t>Data Collection Portal</a:t>
            </a:r>
          </a:p>
          <a:p>
            <a:pPr algn="ctr"/>
            <a:r>
              <a:rPr lang="en-US" sz="5400" b="1" dirty="0"/>
              <a:t>Brief Overview</a:t>
            </a:r>
          </a:p>
          <a:p>
            <a:endParaRPr lang="en-US" dirty="0"/>
          </a:p>
        </p:txBody>
      </p:sp>
      <p:sp>
        <p:nvSpPr>
          <p:cNvPr id="3" name="Date Placeholder 2">
            <a:extLst>
              <a:ext uri="{FF2B5EF4-FFF2-40B4-BE49-F238E27FC236}">
                <a16:creationId xmlns:a16="http://schemas.microsoft.com/office/drawing/2014/main" id="{E7EA6B19-EBCB-4E52-99CE-64CC498F7C14}"/>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3784844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46D6C5-2D8D-464E-B489-8F117FCA2396}"/>
              </a:ext>
            </a:extLst>
          </p:cNvPr>
          <p:cNvSpPr>
            <a:spLocks noGrp="1"/>
          </p:cNvSpPr>
          <p:nvPr>
            <p:ph idx="1"/>
          </p:nvPr>
        </p:nvSpPr>
        <p:spPr>
          <a:xfrm>
            <a:off x="482320" y="1095270"/>
            <a:ext cx="11073283" cy="5144756"/>
          </a:xfrm>
        </p:spPr>
        <p:txBody>
          <a:bodyPr/>
          <a:lstStyle/>
          <a:p>
            <a:r>
              <a:rPr lang="en-US" b="1" dirty="0"/>
              <a:t>Platforms </a:t>
            </a:r>
          </a:p>
          <a:p>
            <a:r>
              <a:rPr lang="en-US" dirty="0"/>
              <a:t>The most recent version of iOS is recommended to run Power Apps for mobile devices, noting the previous version meets the minimum required. </a:t>
            </a:r>
          </a:p>
          <a:p>
            <a:endParaRPr lang="en-US" b="1" dirty="0"/>
          </a:p>
          <a:p>
            <a:r>
              <a:rPr lang="en-US" b="1" dirty="0"/>
              <a:t>Browsers </a:t>
            </a:r>
          </a:p>
          <a:p>
            <a:r>
              <a:rPr lang="en-US" dirty="0"/>
              <a:t>The following browsers are supported for using Microsoft Power Apps portals: </a:t>
            </a:r>
          </a:p>
          <a:p>
            <a:r>
              <a:rPr lang="en-US" dirty="0"/>
              <a:t>Google Chrome </a:t>
            </a:r>
          </a:p>
          <a:p>
            <a:r>
              <a:rPr lang="en-US" dirty="0"/>
              <a:t>Microsoft Edge </a:t>
            </a:r>
          </a:p>
          <a:p>
            <a:r>
              <a:rPr lang="en-US" dirty="0"/>
              <a:t>Mozilla Firefox </a:t>
            </a:r>
          </a:p>
          <a:p>
            <a:r>
              <a:rPr lang="en-US" dirty="0"/>
              <a:t>Apple Safari </a:t>
            </a:r>
          </a:p>
          <a:p>
            <a:endParaRPr lang="en-US" b="1" i="1" dirty="0"/>
          </a:p>
          <a:p>
            <a:r>
              <a:rPr lang="en-US" b="1" i="1" dirty="0"/>
              <a:t>NOTE: Internet Explorer is not supported for Microsoft Power Apps portals. </a:t>
            </a:r>
            <a:endParaRPr lang="en-US" dirty="0"/>
          </a:p>
        </p:txBody>
      </p:sp>
      <p:sp>
        <p:nvSpPr>
          <p:cNvPr id="3" name="Date Placeholder 2">
            <a:extLst>
              <a:ext uri="{FF2B5EF4-FFF2-40B4-BE49-F238E27FC236}">
                <a16:creationId xmlns:a16="http://schemas.microsoft.com/office/drawing/2014/main" id="{25860904-4B66-4DC7-82E0-51DA183BC052}"/>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707224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63BE1-3E03-4FA8-A86A-4E5DB4217F48}"/>
              </a:ext>
            </a:extLst>
          </p:cNvPr>
          <p:cNvSpPr>
            <a:spLocks noGrp="1"/>
          </p:cNvSpPr>
          <p:nvPr>
            <p:ph idx="1"/>
          </p:nvPr>
        </p:nvSpPr>
        <p:spPr>
          <a:xfrm>
            <a:off x="371789" y="1115367"/>
            <a:ext cx="11043138" cy="5194998"/>
          </a:xfrm>
        </p:spPr>
        <p:txBody>
          <a:bodyPr/>
          <a:lstStyle/>
          <a:p>
            <a:r>
              <a:rPr lang="en-US" b="1" dirty="0"/>
              <a:t>Operating Systems </a:t>
            </a:r>
          </a:p>
          <a:p>
            <a:r>
              <a:rPr lang="en-US" dirty="0"/>
              <a:t>The operating systems listed below are supported for running Microsoft Power Apps portals. </a:t>
            </a:r>
          </a:p>
          <a:p>
            <a:r>
              <a:rPr lang="en-US" dirty="0"/>
              <a:t>Windows 10 or later </a:t>
            </a:r>
          </a:p>
          <a:p>
            <a:r>
              <a:rPr lang="en-US" dirty="0"/>
              <a:t>macOS 10.13 or later </a:t>
            </a:r>
          </a:p>
          <a:p>
            <a:r>
              <a:rPr lang="en-US" dirty="0"/>
              <a:t>iOS 13 or later </a:t>
            </a:r>
          </a:p>
          <a:p>
            <a:r>
              <a:rPr lang="en-US" dirty="0"/>
              <a:t>Android 10 or later </a:t>
            </a:r>
          </a:p>
          <a:p>
            <a:endParaRPr lang="en-US" dirty="0"/>
          </a:p>
          <a:p>
            <a:r>
              <a:rPr lang="en-US" b="1" dirty="0"/>
              <a:t>Access </a:t>
            </a:r>
          </a:p>
          <a:p>
            <a:r>
              <a:rPr lang="en-US" dirty="0"/>
              <a:t>Access to the DAODAS Portal is granted one of two ways: </a:t>
            </a:r>
          </a:p>
          <a:p>
            <a:r>
              <a:rPr lang="en-US" dirty="0"/>
              <a:t>1. Via Portal Invitation triggered from the Dynamics 365 </a:t>
            </a:r>
            <a:r>
              <a:rPr lang="en-US" dirty="0" err="1"/>
              <a:t>GrantVantage</a:t>
            </a:r>
            <a:r>
              <a:rPr lang="en-US" dirty="0"/>
              <a:t> application </a:t>
            </a:r>
          </a:p>
          <a:p>
            <a:r>
              <a:rPr lang="en-US" dirty="0"/>
              <a:t>2. Via Self-Registration </a:t>
            </a:r>
          </a:p>
          <a:p>
            <a:endParaRPr lang="en-US" dirty="0"/>
          </a:p>
        </p:txBody>
      </p:sp>
      <p:sp>
        <p:nvSpPr>
          <p:cNvPr id="3" name="Date Placeholder 2">
            <a:extLst>
              <a:ext uri="{FF2B5EF4-FFF2-40B4-BE49-F238E27FC236}">
                <a16:creationId xmlns:a16="http://schemas.microsoft.com/office/drawing/2014/main" id="{B9001C7F-244C-4493-8D83-B103DA3E9B16}"/>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1141100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ADAD37-153C-42E7-8BB4-C71708CF2EA6}"/>
              </a:ext>
            </a:extLst>
          </p:cNvPr>
          <p:cNvSpPr>
            <a:spLocks noGrp="1"/>
          </p:cNvSpPr>
          <p:nvPr>
            <p:ph idx="1"/>
          </p:nvPr>
        </p:nvSpPr>
        <p:spPr>
          <a:xfrm>
            <a:off x="331597" y="1115367"/>
            <a:ext cx="10824084" cy="4753727"/>
          </a:xfrm>
        </p:spPr>
        <p:txBody>
          <a:bodyPr/>
          <a:lstStyle/>
          <a:p>
            <a:r>
              <a:rPr lang="en-US" dirty="0"/>
              <a:t>Portal Invitation User Experience </a:t>
            </a:r>
          </a:p>
          <a:p>
            <a:r>
              <a:rPr lang="en-US" dirty="0"/>
              <a:t>The DAODAS Prevention team will trigger the invitation which sends an email to the user. The recipient will click on the URL in the email invitation to navigate to the portal. </a:t>
            </a:r>
          </a:p>
          <a:p>
            <a:endParaRPr lang="en-US" dirty="0"/>
          </a:p>
        </p:txBody>
      </p:sp>
      <p:sp>
        <p:nvSpPr>
          <p:cNvPr id="3" name="Date Placeholder 2">
            <a:extLst>
              <a:ext uri="{FF2B5EF4-FFF2-40B4-BE49-F238E27FC236}">
                <a16:creationId xmlns:a16="http://schemas.microsoft.com/office/drawing/2014/main" id="{AEA1C3DD-39CD-4415-8A45-F14440EEEF71}"/>
              </a:ext>
            </a:extLst>
          </p:cNvPr>
          <p:cNvSpPr>
            <a:spLocks noGrp="1"/>
          </p:cNvSpPr>
          <p:nvPr>
            <p:ph type="dt" sz="half" idx="2"/>
          </p:nvPr>
        </p:nvSpPr>
        <p:spPr/>
        <p:txBody>
          <a:bodyPr/>
          <a:lstStyle/>
          <a:p>
            <a:fld id="{D32C9CBE-BB3D-4D4A-BBA2-C9CC33C12E4A}" type="datetime1">
              <a:rPr lang="en-US" smtClean="0"/>
              <a:t>8/4/2022</a:t>
            </a:fld>
            <a:endParaRPr lang="en-US" dirty="0"/>
          </a:p>
        </p:txBody>
      </p:sp>
      <p:pic>
        <p:nvPicPr>
          <p:cNvPr id="4" name="Picture 3">
            <a:extLst>
              <a:ext uri="{FF2B5EF4-FFF2-40B4-BE49-F238E27FC236}">
                <a16:creationId xmlns:a16="http://schemas.microsoft.com/office/drawing/2014/main" id="{B1D622EB-50B4-4B87-B5A7-A261F0445A28}"/>
              </a:ext>
            </a:extLst>
          </p:cNvPr>
          <p:cNvPicPr>
            <a:picLocks noChangeAspect="1"/>
          </p:cNvPicPr>
          <p:nvPr/>
        </p:nvPicPr>
        <p:blipFill>
          <a:blip r:embed="rId2"/>
          <a:stretch>
            <a:fillRect/>
          </a:stretch>
        </p:blipFill>
        <p:spPr>
          <a:xfrm>
            <a:off x="1969477" y="2732805"/>
            <a:ext cx="7244861" cy="3909546"/>
          </a:xfrm>
          <a:prstGeom prst="rect">
            <a:avLst/>
          </a:prstGeom>
        </p:spPr>
      </p:pic>
    </p:spTree>
    <p:extLst>
      <p:ext uri="{BB962C8B-B14F-4D97-AF65-F5344CB8AC3E}">
        <p14:creationId xmlns:p14="http://schemas.microsoft.com/office/powerpoint/2010/main" val="3564528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A23C89-EF0C-45FB-A48C-A78636645C04}"/>
              </a:ext>
            </a:extLst>
          </p:cNvPr>
          <p:cNvPicPr>
            <a:picLocks noGrp="1" noChangeAspect="1"/>
          </p:cNvPicPr>
          <p:nvPr>
            <p:ph idx="1"/>
          </p:nvPr>
        </p:nvPicPr>
        <p:blipFill>
          <a:blip r:embed="rId2"/>
          <a:stretch>
            <a:fillRect/>
          </a:stretch>
        </p:blipFill>
        <p:spPr>
          <a:xfrm>
            <a:off x="1657979" y="1347448"/>
            <a:ext cx="8558880" cy="5112341"/>
          </a:xfrm>
          <a:prstGeom prst="rect">
            <a:avLst/>
          </a:prstGeom>
        </p:spPr>
      </p:pic>
      <p:sp>
        <p:nvSpPr>
          <p:cNvPr id="3" name="Date Placeholder 2">
            <a:extLst>
              <a:ext uri="{FF2B5EF4-FFF2-40B4-BE49-F238E27FC236}">
                <a16:creationId xmlns:a16="http://schemas.microsoft.com/office/drawing/2014/main" id="{EB2984F9-C88A-4E3C-B292-BD06C9FCA932}"/>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2897547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3CE33B-BD88-446B-9A4E-BB84E18CC9E7}"/>
              </a:ext>
            </a:extLst>
          </p:cNvPr>
          <p:cNvSpPr>
            <a:spLocks noGrp="1"/>
          </p:cNvSpPr>
          <p:nvPr>
            <p:ph idx="1"/>
          </p:nvPr>
        </p:nvSpPr>
        <p:spPr>
          <a:xfrm>
            <a:off x="281355" y="924448"/>
            <a:ext cx="10874326" cy="4944646"/>
          </a:xfrm>
        </p:spPr>
        <p:txBody>
          <a:bodyPr/>
          <a:lstStyle/>
          <a:p>
            <a:r>
              <a:rPr lang="en-US" b="1" dirty="0"/>
              <a:t>Self-Registration User Experience</a:t>
            </a:r>
          </a:p>
          <a:p>
            <a:r>
              <a:rPr lang="en-US" dirty="0"/>
              <a:t>On the DAODAS Portal Home page, click Sign in.</a:t>
            </a:r>
          </a:p>
          <a:p>
            <a:r>
              <a:rPr lang="en-US" dirty="0"/>
              <a:t>Click on the Register tab. </a:t>
            </a:r>
          </a:p>
          <a:p>
            <a:r>
              <a:rPr lang="en-US" dirty="0"/>
              <a:t>Complete the registration information under “Register for a new local account,” and then click the Register button. The Profile screen displays. </a:t>
            </a:r>
          </a:p>
          <a:p>
            <a:r>
              <a:rPr lang="en-US" dirty="0"/>
              <a:t>Complete the required fields under Register for a new local account, and then click the Register button. The Profile screen displays. </a:t>
            </a:r>
          </a:p>
          <a:p>
            <a:r>
              <a:rPr lang="en-US" dirty="0"/>
              <a:t>An email is sent to DAODAS Prevention team to set up the user. Upon completion of the set-up, the DAODAS Prevention team will notify the user that the registration process is complete. </a:t>
            </a:r>
          </a:p>
        </p:txBody>
      </p:sp>
      <p:sp>
        <p:nvSpPr>
          <p:cNvPr id="3" name="Date Placeholder 2">
            <a:extLst>
              <a:ext uri="{FF2B5EF4-FFF2-40B4-BE49-F238E27FC236}">
                <a16:creationId xmlns:a16="http://schemas.microsoft.com/office/drawing/2014/main" id="{C61A6430-AFFF-4B2C-9B28-A83ED60C7B51}"/>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906488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65E65-F2EA-4075-A7E1-0B313ECF4D46}"/>
              </a:ext>
            </a:extLst>
          </p:cNvPr>
          <p:cNvSpPr>
            <a:spLocks noGrp="1"/>
          </p:cNvSpPr>
          <p:nvPr>
            <p:ph idx="1"/>
          </p:nvPr>
        </p:nvSpPr>
        <p:spPr>
          <a:xfrm>
            <a:off x="458874" y="943244"/>
            <a:ext cx="11274251" cy="5516545"/>
          </a:xfrm>
        </p:spPr>
        <p:txBody>
          <a:bodyPr/>
          <a:lstStyle/>
          <a:p>
            <a:r>
              <a:rPr lang="en-US" b="1" dirty="0"/>
              <a:t>Navigation </a:t>
            </a:r>
          </a:p>
          <a:p>
            <a:r>
              <a:rPr lang="en-US" dirty="0"/>
              <a:t>The DAODAS Portal is comprised of a Home Page, Forms library, and a My Forms view. Users must complete the portal registration process and be signed in to access each page. The sections below offer an overview and/or functionality of each page. </a:t>
            </a:r>
          </a:p>
          <a:p>
            <a:r>
              <a:rPr lang="en-US" b="1" dirty="0"/>
              <a:t>Home Page </a:t>
            </a:r>
          </a:p>
          <a:p>
            <a:r>
              <a:rPr lang="en-US" dirty="0"/>
              <a:t>The Home Page offers information about the portal, including instructions and important dates </a:t>
            </a:r>
          </a:p>
          <a:p>
            <a:r>
              <a:rPr lang="en-US" b="1" dirty="0"/>
              <a:t>Forms </a:t>
            </a:r>
          </a:p>
          <a:p>
            <a:r>
              <a:rPr lang="en-US" dirty="0"/>
              <a:t>The Forms library includes forms grouped by strategy. By default, strategies are collapsed. Clicking the drop down next to a strategy displays the related forms. </a:t>
            </a:r>
          </a:p>
          <a:p>
            <a:r>
              <a:rPr lang="en-US" dirty="0"/>
              <a:t>Clicking on a form launches the form detail. Each form contains a series of fields for reporting on an event or activity. The top section in each form contains fields that display a list of options that are filtered based on the authenticated user’s set-up in Dynamics 365 (D365), which is managed by the DAODAS Prevention team. </a:t>
            </a:r>
          </a:p>
          <a:p>
            <a:r>
              <a:rPr lang="en-US" dirty="0"/>
              <a:t>The Organization field displays only those organizations to which the authenticated user is assigned in D365. </a:t>
            </a:r>
          </a:p>
        </p:txBody>
      </p:sp>
      <p:sp>
        <p:nvSpPr>
          <p:cNvPr id="3" name="Date Placeholder 2">
            <a:extLst>
              <a:ext uri="{FF2B5EF4-FFF2-40B4-BE49-F238E27FC236}">
                <a16:creationId xmlns:a16="http://schemas.microsoft.com/office/drawing/2014/main" id="{3B2111F5-0291-4216-8D20-A638FA8AEC0D}"/>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107664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347259-E3F9-4275-A9BD-D46D90BABA6C}"/>
              </a:ext>
            </a:extLst>
          </p:cNvPr>
          <p:cNvSpPr>
            <a:spLocks noGrp="1"/>
          </p:cNvSpPr>
          <p:nvPr>
            <p:ph idx="1"/>
          </p:nvPr>
        </p:nvSpPr>
        <p:spPr>
          <a:xfrm>
            <a:off x="355002" y="1463041"/>
            <a:ext cx="11596591" cy="4996748"/>
          </a:xfrm>
        </p:spPr>
        <p:txBody>
          <a:bodyPr/>
          <a:lstStyle/>
          <a:p>
            <a:r>
              <a:rPr lang="en-US" sz="1800" b="1" dirty="0"/>
              <a:t>The study timeframe will take place between November 1, 2022 – January 20, 2023 or March 1, 2023 – May 12, 2023.  This is dependent upon which group you are in.  </a:t>
            </a:r>
            <a:endParaRPr lang="en-US" sz="1800" dirty="0"/>
          </a:p>
          <a:p>
            <a:pPr lvl="1"/>
            <a:r>
              <a:rPr lang="en-US" dirty="0"/>
              <a:t>Region 2 and 3 are November 1, 2022 – January 20, 2023. </a:t>
            </a:r>
            <a:r>
              <a:rPr lang="en-US" b="1" dirty="0"/>
              <a:t>If you are requesting an extension due to COVID, you must submit </a:t>
            </a:r>
            <a:r>
              <a:rPr lang="en-US" b="1" u="sng" dirty="0"/>
              <a:t>request in writing</a:t>
            </a:r>
            <a:r>
              <a:rPr lang="en-US" b="1" dirty="0"/>
              <a:t> to DAODAS (</a:t>
            </a:r>
            <a:r>
              <a:rPr lang="en-US" b="1" u="sng" dirty="0">
                <a:hlinkClick r:id="rId3"/>
              </a:rPr>
              <a:t>prevention@daodas.sc.gov</a:t>
            </a:r>
            <a:r>
              <a:rPr lang="en-US" b="1" dirty="0"/>
              <a:t>)  by January 6, 2023.  </a:t>
            </a:r>
            <a:r>
              <a:rPr lang="en-US" sz="1800" dirty="0"/>
              <a:t>Paperwork must be mailed (postmarked) to DAODAS by February 3, 2023.</a:t>
            </a:r>
          </a:p>
          <a:p>
            <a:pPr lvl="1"/>
            <a:r>
              <a:rPr lang="en-US" dirty="0"/>
              <a:t>Region 1 and 4 are March 1, 2023– May 12,2023. </a:t>
            </a:r>
            <a:r>
              <a:rPr lang="en-US" b="1" dirty="0"/>
              <a:t>If you are requesting an extension due to COVID, you must submit </a:t>
            </a:r>
            <a:r>
              <a:rPr lang="en-US" b="1" u="sng" dirty="0"/>
              <a:t>request in writing</a:t>
            </a:r>
            <a:r>
              <a:rPr lang="en-US" b="1" dirty="0"/>
              <a:t> to DAODAS (</a:t>
            </a:r>
            <a:r>
              <a:rPr lang="en-US" b="1" u="sng" dirty="0">
                <a:hlinkClick r:id="rId3"/>
              </a:rPr>
              <a:t>prevention@daodas.sc.gov</a:t>
            </a:r>
            <a:r>
              <a:rPr lang="en-US" b="1" dirty="0"/>
              <a:t>) by April 28, 2023. </a:t>
            </a:r>
            <a:r>
              <a:rPr lang="en-US" sz="1800" dirty="0"/>
              <a:t>Paperwork must be mailed (postmarked) to DAODAS by June 2, 2023.</a:t>
            </a:r>
          </a:p>
          <a:p>
            <a:r>
              <a:rPr lang="en-US" sz="1800" dirty="0"/>
              <a:t> </a:t>
            </a:r>
            <a:r>
              <a:rPr lang="en-US" sz="1800" b="1" dirty="0"/>
              <a:t>Regions 2 and 3 will need to complete the Annual Synar Study training on Relias between October 10 – 31, 2022.  More information to come</a:t>
            </a:r>
            <a:endParaRPr lang="en-US" sz="1800" dirty="0"/>
          </a:p>
          <a:p>
            <a:r>
              <a:rPr lang="en-US" sz="1800" b="1" dirty="0"/>
              <a:t>Regions 1 and 4 will need to complete the Annual Synar Study training on Relias between January 17</a:t>
            </a:r>
            <a:r>
              <a:rPr lang="en-US" sz="1800" b="1" baseline="30000" dirty="0"/>
              <a:t>th</a:t>
            </a:r>
            <a:r>
              <a:rPr lang="en-US" sz="1800" b="1" dirty="0"/>
              <a:t> and February 24, 2023. More information to come</a:t>
            </a:r>
          </a:p>
          <a:p>
            <a:r>
              <a:rPr lang="en-US" sz="1800" b="1" dirty="0"/>
              <a:t>Synar Manual will be updated and placed on SC Documents website: </a:t>
            </a:r>
            <a:r>
              <a:rPr lang="en-US" sz="1800" b="1" dirty="0">
                <a:hlinkClick r:id="rId4"/>
              </a:rPr>
              <a:t>https://ncweb.pire.org/scdocuments/</a:t>
            </a:r>
            <a:r>
              <a:rPr lang="en-US" sz="1800" b="1" dirty="0"/>
              <a:t> by September 30, 2022</a:t>
            </a:r>
          </a:p>
          <a:p>
            <a:endParaRPr lang="en-US" sz="1800" dirty="0"/>
          </a:p>
          <a:p>
            <a:endParaRPr lang="en-US" dirty="0"/>
          </a:p>
        </p:txBody>
      </p:sp>
      <p:sp>
        <p:nvSpPr>
          <p:cNvPr id="3" name="Date Placeholder 2">
            <a:extLst>
              <a:ext uri="{FF2B5EF4-FFF2-40B4-BE49-F238E27FC236}">
                <a16:creationId xmlns:a16="http://schemas.microsoft.com/office/drawing/2014/main" id="{3F81E76A-98D7-4FF8-93AC-E5D7D11A7864}"/>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4" name="TextBox 3">
            <a:extLst>
              <a:ext uri="{FF2B5EF4-FFF2-40B4-BE49-F238E27FC236}">
                <a16:creationId xmlns:a16="http://schemas.microsoft.com/office/drawing/2014/main" id="{8F3762A7-62D7-44FC-921C-A8C7316CB839}"/>
              </a:ext>
            </a:extLst>
          </p:cNvPr>
          <p:cNvSpPr txBox="1"/>
          <p:nvPr/>
        </p:nvSpPr>
        <p:spPr>
          <a:xfrm>
            <a:off x="355002" y="860612"/>
            <a:ext cx="4748920" cy="461665"/>
          </a:xfrm>
          <a:prstGeom prst="rect">
            <a:avLst/>
          </a:prstGeom>
          <a:noFill/>
        </p:spPr>
        <p:txBody>
          <a:bodyPr wrap="square" rtlCol="0">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2635070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E669D6-55EA-4F70-A683-00EE905594A3}"/>
              </a:ext>
            </a:extLst>
          </p:cNvPr>
          <p:cNvSpPr>
            <a:spLocks noGrp="1"/>
          </p:cNvSpPr>
          <p:nvPr>
            <p:ph idx="1"/>
          </p:nvPr>
        </p:nvSpPr>
        <p:spPr>
          <a:xfrm>
            <a:off x="442127" y="1024932"/>
            <a:ext cx="11143622" cy="5134708"/>
          </a:xfrm>
        </p:spPr>
        <p:txBody>
          <a:bodyPr/>
          <a:lstStyle/>
          <a:p>
            <a:r>
              <a:rPr lang="en-US" dirty="0"/>
              <a:t>Similarly, the County field displays counties assigned to the authenticated user’s contact record in D365. </a:t>
            </a:r>
          </a:p>
          <a:p>
            <a:r>
              <a:rPr lang="en-US" dirty="0"/>
              <a:t>The Grant, Objective, and Performance Measure fields are configured with cascading logic to simplify the user’s selections. </a:t>
            </a:r>
          </a:p>
          <a:p>
            <a:r>
              <a:rPr lang="en-US" dirty="0"/>
              <a:t>• The Grant field displays a list of Grants assigned to the Organization. </a:t>
            </a:r>
          </a:p>
          <a:p>
            <a:r>
              <a:rPr lang="en-US" dirty="0"/>
              <a:t>• The Objective field displays Objectives associated with the Grant. </a:t>
            </a:r>
          </a:p>
          <a:p>
            <a:r>
              <a:rPr lang="en-US" dirty="0"/>
              <a:t>• The Performance Measure displays only those Performance Measures associated with the Objective. </a:t>
            </a:r>
          </a:p>
          <a:p>
            <a:r>
              <a:rPr lang="en-US" b="1" dirty="0"/>
              <a:t>Event Date and Time </a:t>
            </a:r>
          </a:p>
          <a:p>
            <a:r>
              <a:rPr lang="en-US" dirty="0"/>
              <a:t>The Date and Time field is required. This field is used to document the date and time the event or activity occurred. Clicking the calendar widget presents a calendar to select the date. The current date is set as the default. </a:t>
            </a:r>
          </a:p>
        </p:txBody>
      </p:sp>
      <p:sp>
        <p:nvSpPr>
          <p:cNvPr id="3" name="Date Placeholder 2">
            <a:extLst>
              <a:ext uri="{FF2B5EF4-FFF2-40B4-BE49-F238E27FC236}">
                <a16:creationId xmlns:a16="http://schemas.microsoft.com/office/drawing/2014/main" id="{F04900BB-8490-4F2D-A05A-70616031141D}"/>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2109716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E6124B-6EF8-4607-A8B3-3974CE85B98E}"/>
              </a:ext>
            </a:extLst>
          </p:cNvPr>
          <p:cNvSpPr>
            <a:spLocks noGrp="1"/>
          </p:cNvSpPr>
          <p:nvPr>
            <p:ph idx="1"/>
          </p:nvPr>
        </p:nvSpPr>
        <p:spPr>
          <a:xfrm>
            <a:off x="361741" y="914400"/>
            <a:ext cx="10793939" cy="4954694"/>
          </a:xfrm>
        </p:spPr>
        <p:txBody>
          <a:bodyPr/>
          <a:lstStyle/>
          <a:p>
            <a:r>
              <a:rPr lang="en-US" b="1" dirty="0"/>
              <a:t>Staff Members and Volunteers </a:t>
            </a:r>
          </a:p>
          <a:p>
            <a:r>
              <a:rPr lang="en-US" dirty="0"/>
              <a:t>Each form contains a section for indicating the Staff Members and Volunteers that contributed to the event or activity. This section is comprised of a sub-form, which is enabled upon clicking the Save button at the bottom of the form. </a:t>
            </a:r>
          </a:p>
          <a:p>
            <a:r>
              <a:rPr lang="en-US" dirty="0"/>
              <a:t>Clicking the Create button for Staff Members displays the sub-form. Only one member can be added at a time. Select the member, and then click Select. </a:t>
            </a:r>
          </a:p>
          <a:p>
            <a:r>
              <a:rPr lang="en-US" dirty="0"/>
              <a:t>Enter the Direct and Indirect time and click Save. The Total Hours and Total Minutes are automatically calculated. </a:t>
            </a:r>
          </a:p>
          <a:p>
            <a:r>
              <a:rPr lang="en-US" b="1" i="1" dirty="0"/>
              <a:t>NOTE: If Hours are entered for Direct or for Indirect, then the related Minutes field must be completed, and vice versa. Entering ‘0’ is an acceptable value. </a:t>
            </a:r>
          </a:p>
          <a:p>
            <a:r>
              <a:rPr lang="en-US" dirty="0"/>
              <a:t>Clicking Save records the staff member on the form. Click Create again to add the next staff member, if applicable. </a:t>
            </a:r>
          </a:p>
        </p:txBody>
      </p:sp>
      <p:sp>
        <p:nvSpPr>
          <p:cNvPr id="3" name="Date Placeholder 2">
            <a:extLst>
              <a:ext uri="{FF2B5EF4-FFF2-40B4-BE49-F238E27FC236}">
                <a16:creationId xmlns:a16="http://schemas.microsoft.com/office/drawing/2014/main" id="{BC83D0C8-04F9-422B-8DAB-B19F9657C754}"/>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659166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56A4F-B6E4-4D40-8364-7C6FDF4D3FFF}"/>
              </a:ext>
            </a:extLst>
          </p:cNvPr>
          <p:cNvSpPr>
            <a:spLocks noGrp="1"/>
          </p:cNvSpPr>
          <p:nvPr>
            <p:ph idx="1"/>
          </p:nvPr>
        </p:nvSpPr>
        <p:spPr>
          <a:xfrm>
            <a:off x="341645" y="914400"/>
            <a:ext cx="10814036" cy="4954694"/>
          </a:xfrm>
        </p:spPr>
        <p:txBody>
          <a:bodyPr/>
          <a:lstStyle/>
          <a:p>
            <a:r>
              <a:rPr lang="en-US" dirty="0"/>
              <a:t>The Volunteers sub-form works similar to the Staff Members sub-form. Clicking the Create button opens the sub-form. Use the Volunteer Type field to indicate the type of volunteer that contributed to the event or activity. </a:t>
            </a:r>
          </a:p>
          <a:p>
            <a:r>
              <a:rPr lang="en-US" dirty="0"/>
              <a:t>The Volunteer ID is used to indicate the unique identifier used by the volunteer. While optional for submission, it is recommended that the identifier be entered when Volunteer Type = Volunteer ID. </a:t>
            </a:r>
          </a:p>
          <a:p>
            <a:r>
              <a:rPr lang="en-US" dirty="0"/>
              <a:t>Use the Direct and/or Indirect time entry fields to record the volunteer’s time. </a:t>
            </a:r>
          </a:p>
          <a:p>
            <a:r>
              <a:rPr lang="en-US" dirty="0"/>
              <a:t>Clicking Save records the volunteer on the form. Click Create again to add the next volunteer, if applicable. </a:t>
            </a:r>
          </a:p>
          <a:p>
            <a:r>
              <a:rPr lang="en-US" b="1" dirty="0"/>
              <a:t>Demographics </a:t>
            </a:r>
          </a:p>
          <a:p>
            <a:r>
              <a:rPr lang="en-US" dirty="0"/>
              <a:t>Several forms capture demographics: Age, Gender, Race, and Ethnicity of the participants. The total count entered for each demographic (section) must equal the Total Number Served. An error displays when the total count per demographic and Total Number Served do not match. </a:t>
            </a:r>
          </a:p>
        </p:txBody>
      </p:sp>
      <p:sp>
        <p:nvSpPr>
          <p:cNvPr id="3" name="Date Placeholder 2">
            <a:extLst>
              <a:ext uri="{FF2B5EF4-FFF2-40B4-BE49-F238E27FC236}">
                <a16:creationId xmlns:a16="http://schemas.microsoft.com/office/drawing/2014/main" id="{E39783DD-611B-4B92-9689-392CE5EDEB26}"/>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3064338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57A12B-FAA9-4256-8C49-7FE01AFF0035}"/>
              </a:ext>
            </a:extLst>
          </p:cNvPr>
          <p:cNvSpPr>
            <a:spLocks noGrp="1"/>
          </p:cNvSpPr>
          <p:nvPr>
            <p:ph idx="1"/>
          </p:nvPr>
        </p:nvSpPr>
        <p:spPr>
          <a:xfrm>
            <a:off x="411983" y="1024932"/>
            <a:ext cx="10743698" cy="4844162"/>
          </a:xfrm>
        </p:spPr>
        <p:txBody>
          <a:bodyPr/>
          <a:lstStyle/>
          <a:p>
            <a:r>
              <a:rPr lang="en-US" dirty="0"/>
              <a:t>The Educational forms also contain a Demographics section as a sub-form. This form is enabled the first time the Educational form is saved. </a:t>
            </a:r>
          </a:p>
          <a:p>
            <a:r>
              <a:rPr lang="en-US" dirty="0"/>
              <a:t>Clicking Create opens the sub-form for recording the demographics specific to a Group/Session Date. The Headcount serves as the point of validation for demographic counts per section. If the counts for each demographic do not equal the Headcount, an error message is displayed. </a:t>
            </a:r>
          </a:p>
          <a:p>
            <a:r>
              <a:rPr lang="en-US" dirty="0"/>
              <a:t>Clicking Save on the demographic sub-form records the session details on the primary form. Click Create to add another session. </a:t>
            </a:r>
          </a:p>
          <a:p>
            <a:r>
              <a:rPr lang="en-US" dirty="0"/>
              <a:t>Use the Total Number Served field on the Educational form is used to indicate the number of participants in the session with the highest headcount. </a:t>
            </a:r>
          </a:p>
        </p:txBody>
      </p:sp>
      <p:sp>
        <p:nvSpPr>
          <p:cNvPr id="3" name="Date Placeholder 2">
            <a:extLst>
              <a:ext uri="{FF2B5EF4-FFF2-40B4-BE49-F238E27FC236}">
                <a16:creationId xmlns:a16="http://schemas.microsoft.com/office/drawing/2014/main" id="{8395E7A2-157E-44CD-949E-96622D6A5FE4}"/>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3658600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8644BC-7A40-4DE6-9122-A75AE059694A}"/>
              </a:ext>
            </a:extLst>
          </p:cNvPr>
          <p:cNvSpPr>
            <a:spLocks noGrp="1"/>
          </p:cNvSpPr>
          <p:nvPr>
            <p:ph idx="1"/>
          </p:nvPr>
        </p:nvSpPr>
        <p:spPr>
          <a:xfrm>
            <a:off x="361741" y="864158"/>
            <a:ext cx="10793939" cy="5004936"/>
          </a:xfrm>
        </p:spPr>
        <p:txBody>
          <a:bodyPr/>
          <a:lstStyle/>
          <a:p>
            <a:r>
              <a:rPr lang="en-US" b="1" dirty="0"/>
              <a:t>Form Submission Statuses </a:t>
            </a:r>
          </a:p>
          <a:p>
            <a:r>
              <a:rPr lang="en-US" dirty="0"/>
              <a:t>The Save button at the bottom of the form has two (3) functions. </a:t>
            </a:r>
          </a:p>
          <a:p>
            <a:r>
              <a:rPr lang="en-US" dirty="0"/>
              <a:t>1. Clicking Save the first time enables sub-forms to display, such as Staff Members and Volunteers (for 	all forms) and a Demographics sub-form (for Educational forms). </a:t>
            </a:r>
          </a:p>
          <a:p>
            <a:pPr marL="457200" indent="-457200">
              <a:buFont typeface="+mj-lt"/>
              <a:buAutoNum type="arabicPeriod" startAt="2"/>
            </a:pPr>
            <a:r>
              <a:rPr lang="en-US" dirty="0"/>
              <a:t>Clicking Save a second time without checking the ‘confirm’ checkbox saves the form in a Draft status. The form can be opened from the My Forms page to make changes </a:t>
            </a:r>
          </a:p>
          <a:p>
            <a:pPr marL="457200" indent="-457200">
              <a:buFont typeface="+mj-lt"/>
              <a:buAutoNum type="arabicPeriod" startAt="3"/>
            </a:pPr>
            <a:r>
              <a:rPr lang="en-US" dirty="0"/>
              <a:t>Clicking Save with the confirm statement checked sets the form to a Submitted status. A form cannot be altered after it has been submitted. To make modifications to a submitted form, contact the DAODAS Prevention team. </a:t>
            </a:r>
          </a:p>
          <a:p>
            <a:endParaRPr lang="en-US" dirty="0"/>
          </a:p>
        </p:txBody>
      </p:sp>
      <p:sp>
        <p:nvSpPr>
          <p:cNvPr id="3" name="Date Placeholder 2">
            <a:extLst>
              <a:ext uri="{FF2B5EF4-FFF2-40B4-BE49-F238E27FC236}">
                <a16:creationId xmlns:a16="http://schemas.microsoft.com/office/drawing/2014/main" id="{C4F993D4-1613-472D-A63E-BF0116861750}"/>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3525631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92C0E5-5708-4A17-8350-E914308070E7}"/>
              </a:ext>
            </a:extLst>
          </p:cNvPr>
          <p:cNvSpPr>
            <a:spLocks noGrp="1"/>
          </p:cNvSpPr>
          <p:nvPr>
            <p:ph idx="1"/>
          </p:nvPr>
        </p:nvSpPr>
        <p:spPr>
          <a:xfrm>
            <a:off x="442127" y="1024932"/>
            <a:ext cx="11113477" cy="4844162"/>
          </a:xfrm>
        </p:spPr>
        <p:txBody>
          <a:bodyPr/>
          <a:lstStyle/>
          <a:p>
            <a:r>
              <a:rPr lang="en-US" b="1" dirty="0"/>
              <a:t>Attachments </a:t>
            </a:r>
          </a:p>
          <a:p>
            <a:r>
              <a:rPr lang="en-US" dirty="0"/>
              <a:t>The Upload Files feature on the forms listed below allows the portal user to attach multiple documents to a submission. </a:t>
            </a:r>
          </a:p>
        </p:txBody>
      </p:sp>
      <p:sp>
        <p:nvSpPr>
          <p:cNvPr id="3" name="Date Placeholder 2">
            <a:extLst>
              <a:ext uri="{FF2B5EF4-FFF2-40B4-BE49-F238E27FC236}">
                <a16:creationId xmlns:a16="http://schemas.microsoft.com/office/drawing/2014/main" id="{B4BE15F9-A942-4DAD-A4E9-3CCDA0A4F144}"/>
              </a:ext>
            </a:extLst>
          </p:cNvPr>
          <p:cNvSpPr>
            <a:spLocks noGrp="1"/>
          </p:cNvSpPr>
          <p:nvPr>
            <p:ph type="dt" sz="half" idx="2"/>
          </p:nvPr>
        </p:nvSpPr>
        <p:spPr/>
        <p:txBody>
          <a:bodyPr/>
          <a:lstStyle/>
          <a:p>
            <a:fld id="{D32C9CBE-BB3D-4D4A-BBA2-C9CC33C12E4A}" type="datetime1">
              <a:rPr lang="en-US" smtClean="0"/>
              <a:t>8/4/2022</a:t>
            </a:fld>
            <a:endParaRPr lang="en-US" dirty="0"/>
          </a:p>
        </p:txBody>
      </p:sp>
      <p:pic>
        <p:nvPicPr>
          <p:cNvPr id="6" name="Picture 5">
            <a:extLst>
              <a:ext uri="{FF2B5EF4-FFF2-40B4-BE49-F238E27FC236}">
                <a16:creationId xmlns:a16="http://schemas.microsoft.com/office/drawing/2014/main" id="{8424E54C-8C93-46E8-BD20-9A1F7FBFC609}"/>
              </a:ext>
            </a:extLst>
          </p:cNvPr>
          <p:cNvPicPr>
            <a:picLocks noChangeAspect="1"/>
          </p:cNvPicPr>
          <p:nvPr/>
        </p:nvPicPr>
        <p:blipFill>
          <a:blip r:embed="rId2"/>
          <a:stretch>
            <a:fillRect/>
          </a:stretch>
        </p:blipFill>
        <p:spPr>
          <a:xfrm>
            <a:off x="1310099" y="2014960"/>
            <a:ext cx="9571801" cy="1952934"/>
          </a:xfrm>
          <a:prstGeom prst="rect">
            <a:avLst/>
          </a:prstGeom>
        </p:spPr>
      </p:pic>
      <p:pic>
        <p:nvPicPr>
          <p:cNvPr id="7" name="Picture 6">
            <a:extLst>
              <a:ext uri="{FF2B5EF4-FFF2-40B4-BE49-F238E27FC236}">
                <a16:creationId xmlns:a16="http://schemas.microsoft.com/office/drawing/2014/main" id="{0D8C7D2B-4D0D-47AD-8FCF-6F41BBDDDAE5}"/>
              </a:ext>
            </a:extLst>
          </p:cNvPr>
          <p:cNvPicPr>
            <a:picLocks noChangeAspect="1"/>
          </p:cNvPicPr>
          <p:nvPr/>
        </p:nvPicPr>
        <p:blipFill>
          <a:blip r:embed="rId3"/>
          <a:stretch>
            <a:fillRect/>
          </a:stretch>
        </p:blipFill>
        <p:spPr>
          <a:xfrm>
            <a:off x="1387498" y="4263242"/>
            <a:ext cx="9417001" cy="1901200"/>
          </a:xfrm>
          <a:prstGeom prst="rect">
            <a:avLst/>
          </a:prstGeom>
        </p:spPr>
      </p:pic>
    </p:spTree>
    <p:extLst>
      <p:ext uri="{BB962C8B-B14F-4D97-AF65-F5344CB8AC3E}">
        <p14:creationId xmlns:p14="http://schemas.microsoft.com/office/powerpoint/2010/main" val="3303905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972811-6EB8-4B7A-89B5-1C1E1E662F10}"/>
              </a:ext>
            </a:extLst>
          </p:cNvPr>
          <p:cNvSpPr>
            <a:spLocks noGrp="1"/>
          </p:cNvSpPr>
          <p:nvPr>
            <p:ph idx="1"/>
          </p:nvPr>
        </p:nvSpPr>
        <p:spPr>
          <a:xfrm>
            <a:off x="472273" y="984738"/>
            <a:ext cx="10683407" cy="4884356"/>
          </a:xfrm>
        </p:spPr>
        <p:txBody>
          <a:bodyPr/>
          <a:lstStyle/>
          <a:p>
            <a:r>
              <a:rPr lang="en-US" b="1" dirty="0"/>
              <a:t>My Forms </a:t>
            </a:r>
          </a:p>
          <a:p>
            <a:r>
              <a:rPr lang="en-US" dirty="0"/>
              <a:t>The My Forms page displays a list of forms initiated or submitted by the authenticated user. By default, the form submissions are sorted by Submitted Date in descending order. Clicking on a column name changes the list sort order in ascending order based on the values in </a:t>
            </a:r>
            <a:r>
              <a:rPr lang="en-US" i="1" dirty="0"/>
              <a:t>that </a:t>
            </a:r>
            <a:r>
              <a:rPr lang="en-US" dirty="0"/>
              <a:t>column. Clicking the column name again sorts the list in descending order. </a:t>
            </a:r>
          </a:p>
          <a:p>
            <a:r>
              <a:rPr lang="en-US" dirty="0"/>
              <a:t>The Submitted Date is the primary attribute (hyperlink) for each submission. Clicking on the date/time opens the form in its last saved state. </a:t>
            </a:r>
          </a:p>
          <a:p>
            <a:r>
              <a:rPr lang="en-US" dirty="0"/>
              <a:t>• Forms with a Submitted Status of Draft will open in Edit mode and can be updated prior to submission. </a:t>
            </a:r>
          </a:p>
          <a:p>
            <a:r>
              <a:rPr lang="en-US" dirty="0"/>
              <a:t>• Forms with a Submitted Status of Submitted will open in Read Only mode. </a:t>
            </a:r>
          </a:p>
          <a:p>
            <a:r>
              <a:rPr lang="en-US" b="1" i="1" dirty="0"/>
              <a:t>NOTE: To make modifications to a submitted form, contact the DAODAS Prevention team.</a:t>
            </a:r>
          </a:p>
        </p:txBody>
      </p:sp>
      <p:sp>
        <p:nvSpPr>
          <p:cNvPr id="3" name="Date Placeholder 2">
            <a:extLst>
              <a:ext uri="{FF2B5EF4-FFF2-40B4-BE49-F238E27FC236}">
                <a16:creationId xmlns:a16="http://schemas.microsoft.com/office/drawing/2014/main" id="{E8132BBB-4273-43A9-BABF-F9C56F2F36F7}"/>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1971999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1C5D4-A05C-4C3A-ACE7-DED76C7095F7}"/>
              </a:ext>
            </a:extLst>
          </p:cNvPr>
          <p:cNvSpPr>
            <a:spLocks noGrp="1"/>
          </p:cNvSpPr>
          <p:nvPr>
            <p:ph idx="1"/>
          </p:nvPr>
        </p:nvSpPr>
        <p:spPr>
          <a:xfrm>
            <a:off x="381837" y="1045029"/>
            <a:ext cx="10773843" cy="4824065"/>
          </a:xfrm>
        </p:spPr>
        <p:txBody>
          <a:bodyPr/>
          <a:lstStyle/>
          <a:p>
            <a:pPr algn="ctr"/>
            <a:endParaRPr lang="en-US" sz="5400" dirty="0"/>
          </a:p>
          <a:p>
            <a:pPr algn="ctr"/>
            <a:endParaRPr lang="en-US" sz="5400" dirty="0"/>
          </a:p>
          <a:p>
            <a:pPr algn="ctr"/>
            <a:r>
              <a:rPr lang="en-US" sz="5400" dirty="0"/>
              <a:t>Demonstration and Next Steps</a:t>
            </a:r>
          </a:p>
        </p:txBody>
      </p:sp>
      <p:sp>
        <p:nvSpPr>
          <p:cNvPr id="3" name="Date Placeholder 2">
            <a:extLst>
              <a:ext uri="{FF2B5EF4-FFF2-40B4-BE49-F238E27FC236}">
                <a16:creationId xmlns:a16="http://schemas.microsoft.com/office/drawing/2014/main" id="{5D0A754C-931C-422A-BE12-E6A481FE0570}"/>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2390526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B3B79E1-1131-491C-9D79-4BFBEB2AEB21}" type="datetime1">
              <a:rPr lang="en-US" smtClean="0"/>
              <a:t>8/4/2022</a:t>
            </a:fld>
            <a:endParaRPr lang="en-US" dirty="0"/>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3C3F36-C02D-45A0-BD6E-5A14DD96C310}"/>
              </a:ext>
            </a:extLst>
          </p:cNvPr>
          <p:cNvSpPr>
            <a:spLocks noGrp="1"/>
          </p:cNvSpPr>
          <p:nvPr>
            <p:ph idx="1"/>
          </p:nvPr>
        </p:nvSpPr>
        <p:spPr>
          <a:xfrm>
            <a:off x="290457" y="1296815"/>
            <a:ext cx="11300529" cy="5026712"/>
          </a:xfrm>
        </p:spPr>
        <p:txBody>
          <a:bodyPr/>
          <a:lstStyle/>
          <a:p>
            <a:r>
              <a:rPr lang="en-US" dirty="0"/>
              <a:t>Synar Tobacco Enforcement Partnerships (STEP)</a:t>
            </a:r>
          </a:p>
          <a:p>
            <a:r>
              <a:rPr lang="en-US" dirty="0"/>
              <a:t>The SC STEP program is an incentives based program that incorporates current aspects of our state’s prevention system, the Synar study, merchant education, and mandated county tobacco compliance checks, with federal mandates and other tobacco control and enforcement initiatives, the Synar coverage study (federal requirement) and tobacco strategy incentives. (i.e., Tobacco Education Program, Point-of-Sale work, and Multi-Jurisdictional Law Enforcement Agreements). </a:t>
            </a:r>
          </a:p>
          <a:p>
            <a:r>
              <a:rPr lang="en-US" i="1" dirty="0"/>
              <a:t>The intent is for the STEP program to package tobacco enforcement best practices and requirements and provide financial incentives to encourage the use of best practices at the local level. </a:t>
            </a:r>
          </a:p>
          <a:p>
            <a:r>
              <a:rPr lang="en-US" dirty="0"/>
              <a:t>Each year, a portion of the Substance Abuse Block Grant (after the costs are reimbursed for the Synar study and bonuses) is divvied up and allocated based on the STEP-approved activities completed in each county.  </a:t>
            </a:r>
          </a:p>
          <a:p>
            <a:r>
              <a:rPr lang="en-US" dirty="0"/>
              <a:t>Payments for this past fiscal year were issued in early July. </a:t>
            </a:r>
          </a:p>
          <a:p>
            <a:r>
              <a:rPr lang="en-US" dirty="0"/>
              <a:t>Total points earned: 200.5 	Total per point: $191.70  	</a:t>
            </a:r>
          </a:p>
          <a:p>
            <a:r>
              <a:rPr lang="en-US" dirty="0"/>
              <a:t>Total amount provided in incentives: $38,435.85</a:t>
            </a:r>
          </a:p>
        </p:txBody>
      </p:sp>
      <p:sp>
        <p:nvSpPr>
          <p:cNvPr id="3" name="Date Placeholder 2">
            <a:extLst>
              <a:ext uri="{FF2B5EF4-FFF2-40B4-BE49-F238E27FC236}">
                <a16:creationId xmlns:a16="http://schemas.microsoft.com/office/drawing/2014/main" id="{82FDC444-67CB-4FA4-95ED-92CA757AFC41}"/>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4" name="Rectangle 3">
            <a:extLst>
              <a:ext uri="{FF2B5EF4-FFF2-40B4-BE49-F238E27FC236}">
                <a16:creationId xmlns:a16="http://schemas.microsoft.com/office/drawing/2014/main" id="{ABC9DB50-6383-4731-91EC-2E4AB2DC5311}"/>
              </a:ext>
            </a:extLst>
          </p:cNvPr>
          <p:cNvSpPr/>
          <p:nvPr/>
        </p:nvSpPr>
        <p:spPr>
          <a:xfrm>
            <a:off x="290457" y="835150"/>
            <a:ext cx="5805543" cy="461665"/>
          </a:xfrm>
          <a:prstGeom prst="rect">
            <a:avLst/>
          </a:prstGeom>
        </p:spPr>
        <p:txBody>
          <a:bodyPr wrap="square">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307883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284D1-2EB3-4A4A-AC47-00E60009E234}"/>
              </a:ext>
            </a:extLst>
          </p:cNvPr>
          <p:cNvSpPr>
            <a:spLocks noGrp="1"/>
          </p:cNvSpPr>
          <p:nvPr>
            <p:ph idx="1"/>
          </p:nvPr>
        </p:nvSpPr>
        <p:spPr>
          <a:xfrm>
            <a:off x="322730" y="1333949"/>
            <a:ext cx="11229190" cy="5217458"/>
          </a:xfrm>
        </p:spPr>
        <p:txBody>
          <a:bodyPr/>
          <a:lstStyle/>
          <a:p>
            <a:r>
              <a:rPr lang="en-US" dirty="0"/>
              <a:t>Counties can earn STEP points for some or all of the following efforts:</a:t>
            </a:r>
          </a:p>
          <a:p>
            <a:r>
              <a:rPr lang="en-US" dirty="0"/>
              <a:t>• Conducting tobacco compliance checks,</a:t>
            </a:r>
          </a:p>
          <a:p>
            <a:r>
              <a:rPr lang="en-US" dirty="0"/>
              <a:t>• Reporting new tobacco outlets and cleaning their list frame,</a:t>
            </a:r>
          </a:p>
          <a:p>
            <a:r>
              <a:rPr lang="en-US" dirty="0"/>
              <a:t>• Merchant Education,</a:t>
            </a:r>
          </a:p>
          <a:p>
            <a:r>
              <a:rPr lang="en-US" dirty="0"/>
              <a:t>• Tobacco Education Program,</a:t>
            </a:r>
          </a:p>
          <a:p>
            <a:r>
              <a:rPr lang="en-US" dirty="0"/>
              <a:t>• Point-of-Sale Taskforce development,</a:t>
            </a:r>
          </a:p>
          <a:p>
            <a:r>
              <a:rPr lang="en-US" dirty="0"/>
              <a:t>• Merchant Pledge(s),</a:t>
            </a:r>
          </a:p>
          <a:p>
            <a:r>
              <a:rPr lang="en-US" dirty="0"/>
              <a:t>• Establishing multi-jurisdictional law enforcement agreements around tobacco.</a:t>
            </a:r>
          </a:p>
          <a:p>
            <a:r>
              <a:rPr lang="en-US" dirty="0"/>
              <a:t>Please use the following designated STEP email address to ask DAODAS questions regarding STEP: </a:t>
            </a:r>
            <a:r>
              <a:rPr lang="en-US" dirty="0">
                <a:hlinkClick r:id="rId2"/>
              </a:rPr>
              <a:t>daodas.stepprogram@daodas.sc.gov</a:t>
            </a:r>
            <a:endParaRPr lang="en-US" dirty="0"/>
          </a:p>
          <a:p>
            <a:r>
              <a:rPr lang="en-US" dirty="0"/>
              <a:t>Additionally, all templates, forms, and the new STEP Cover Sheet are on the SC Documents webpage: Search STEP</a:t>
            </a:r>
          </a:p>
        </p:txBody>
      </p:sp>
      <p:sp>
        <p:nvSpPr>
          <p:cNvPr id="3" name="Date Placeholder 2">
            <a:extLst>
              <a:ext uri="{FF2B5EF4-FFF2-40B4-BE49-F238E27FC236}">
                <a16:creationId xmlns:a16="http://schemas.microsoft.com/office/drawing/2014/main" id="{7348B899-B301-4283-945A-E517A96E5E7A}"/>
              </a:ext>
            </a:extLst>
          </p:cNvPr>
          <p:cNvSpPr>
            <a:spLocks noGrp="1"/>
          </p:cNvSpPr>
          <p:nvPr>
            <p:ph type="dt" sz="half" idx="2"/>
          </p:nvPr>
        </p:nvSpPr>
        <p:spPr/>
        <p:txBody>
          <a:bodyPr/>
          <a:lstStyle/>
          <a:p>
            <a:fld id="{D32C9CBE-BB3D-4D4A-BBA2-C9CC33C12E4A}" type="datetime1">
              <a:rPr lang="en-US" smtClean="0"/>
              <a:t>8/4/2022</a:t>
            </a:fld>
            <a:endParaRPr lang="en-US" dirty="0"/>
          </a:p>
        </p:txBody>
      </p:sp>
      <p:sp>
        <p:nvSpPr>
          <p:cNvPr id="4" name="Rectangle 3">
            <a:extLst>
              <a:ext uri="{FF2B5EF4-FFF2-40B4-BE49-F238E27FC236}">
                <a16:creationId xmlns:a16="http://schemas.microsoft.com/office/drawing/2014/main" id="{33B98F26-80A4-4BF0-B308-28CE226EB52E}"/>
              </a:ext>
            </a:extLst>
          </p:cNvPr>
          <p:cNvSpPr/>
          <p:nvPr/>
        </p:nvSpPr>
        <p:spPr>
          <a:xfrm>
            <a:off x="322730" y="699247"/>
            <a:ext cx="5411097" cy="461665"/>
          </a:xfrm>
          <a:prstGeom prst="rect">
            <a:avLst/>
          </a:prstGeom>
        </p:spPr>
        <p:txBody>
          <a:bodyPr wrap="square">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383768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C8EF65-5DE5-4296-A3BD-3854B172734E}"/>
              </a:ext>
            </a:extLst>
          </p:cNvPr>
          <p:cNvSpPr/>
          <p:nvPr/>
        </p:nvSpPr>
        <p:spPr>
          <a:xfrm>
            <a:off x="946220" y="734326"/>
            <a:ext cx="3235181" cy="646331"/>
          </a:xfrm>
          <a:prstGeom prst="rect">
            <a:avLst/>
          </a:prstGeom>
        </p:spPr>
        <p:txBody>
          <a:bodyPr wrap="none">
            <a:spAutoFit/>
          </a:bodyPr>
          <a:lstStyle/>
          <a:p>
            <a:r>
              <a:rPr lang="en-US" sz="3600" dirty="0">
                <a:solidFill>
                  <a:srgbClr val="00838B"/>
                </a:solidFill>
              </a:rPr>
              <a:t>PREP Reminders</a:t>
            </a:r>
          </a:p>
        </p:txBody>
      </p:sp>
      <p:cxnSp>
        <p:nvCxnSpPr>
          <p:cNvPr id="7" name="Straight Connector 6">
            <a:extLst>
              <a:ext uri="{FF2B5EF4-FFF2-40B4-BE49-F238E27FC236}">
                <a16:creationId xmlns:a16="http://schemas.microsoft.com/office/drawing/2014/main" id="{7753A97F-AD76-492B-B7DD-E87306C6BF5F}"/>
              </a:ext>
            </a:extLst>
          </p:cNvPr>
          <p:cNvCxnSpPr/>
          <p:nvPr/>
        </p:nvCxnSpPr>
        <p:spPr>
          <a:xfrm>
            <a:off x="946220" y="1380657"/>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677439C-0EC4-4A6A-BAFD-ED0E9F5D0C4D}"/>
              </a:ext>
            </a:extLst>
          </p:cNvPr>
          <p:cNvSpPr>
            <a:spLocks noGrp="1"/>
          </p:cNvSpPr>
          <p:nvPr>
            <p:ph idx="1"/>
          </p:nvPr>
        </p:nvSpPr>
        <p:spPr/>
        <p:txBody>
          <a:bodyPr/>
          <a:lstStyle/>
          <a:p>
            <a:r>
              <a:rPr lang="en-US" dirty="0"/>
              <a:t>Revisions have been made to the PREP curriculum</a:t>
            </a:r>
          </a:p>
          <a:p>
            <a:r>
              <a:rPr lang="en-US" dirty="0"/>
              <a:t>Regions 1 and 2 had a TOT training last week for current trainers to introduce updates.</a:t>
            </a:r>
          </a:p>
          <a:p>
            <a:r>
              <a:rPr lang="en-US" dirty="0"/>
              <a:t>Regions 3 and 4 have trainings upcoming</a:t>
            </a:r>
          </a:p>
          <a:p>
            <a:r>
              <a:rPr lang="en-US" dirty="0"/>
              <a:t>All materials are on DAODAS website:  </a:t>
            </a:r>
            <a:r>
              <a:rPr lang="en-US" dirty="0">
                <a:hlinkClick r:id="rId2"/>
              </a:rPr>
              <a:t>https://www.daodas.sc.gov/services/prevention/merchant-initiatives/</a:t>
            </a:r>
            <a:endParaRPr lang="en-US" dirty="0"/>
          </a:p>
          <a:p>
            <a:r>
              <a:rPr lang="en-US" dirty="0"/>
              <a:t>PREP Training Materials- this is a password protected site</a:t>
            </a:r>
          </a:p>
          <a:p>
            <a:r>
              <a:rPr lang="en-US" dirty="0"/>
              <a:t>Password will be provided via email once staff members complete TOT</a:t>
            </a:r>
          </a:p>
          <a:p>
            <a:r>
              <a:rPr lang="en-US" dirty="0"/>
              <a:t>Translation of participant manual is underway. Mad Monkey has provided DAODAS with the videos to include the Spanish translation option in closed caption. </a:t>
            </a:r>
          </a:p>
          <a:p>
            <a:r>
              <a:rPr lang="en-US" u="sng" dirty="0">
                <a:hlinkClick r:id="rId3"/>
              </a:rPr>
              <a:t>https://youtu.be/K70bG48EEL8</a:t>
            </a:r>
            <a:endParaRPr lang="en-US" dirty="0"/>
          </a:p>
        </p:txBody>
      </p:sp>
    </p:spTree>
    <p:extLst>
      <p:ext uri="{BB962C8B-B14F-4D97-AF65-F5344CB8AC3E}">
        <p14:creationId xmlns:p14="http://schemas.microsoft.com/office/powerpoint/2010/main" val="29958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7EDD5B-80CD-46B8-9325-74C9D6F651B9}"/>
              </a:ext>
            </a:extLst>
          </p:cNvPr>
          <p:cNvSpPr>
            <a:spLocks noGrp="1"/>
          </p:cNvSpPr>
          <p:nvPr>
            <p:ph idx="1"/>
          </p:nvPr>
        </p:nvSpPr>
        <p:spPr>
          <a:xfrm>
            <a:off x="552659" y="1075174"/>
            <a:ext cx="10603021" cy="4793920"/>
          </a:xfrm>
        </p:spPr>
        <p:txBody>
          <a:bodyPr/>
          <a:lstStyle/>
          <a:p>
            <a:r>
              <a:rPr lang="en-US" b="1" dirty="0">
                <a:solidFill>
                  <a:srgbClr val="00838B"/>
                </a:solidFill>
              </a:rPr>
              <a:t>Tobacco Education Program (TEP)</a:t>
            </a:r>
          </a:p>
          <a:p>
            <a:r>
              <a:rPr lang="en-US" dirty="0">
                <a:solidFill>
                  <a:schemeClr val="tx1"/>
                </a:solidFill>
              </a:rPr>
              <a:t>Statewide committee met at end of July to begin discussing updates to current curriculum</a:t>
            </a:r>
          </a:p>
          <a:p>
            <a:r>
              <a:rPr lang="en-US" dirty="0">
                <a:solidFill>
                  <a:schemeClr val="tx1"/>
                </a:solidFill>
              </a:rPr>
              <a:t>Take Survey today for committee to have your input</a:t>
            </a:r>
          </a:p>
          <a:p>
            <a:r>
              <a:rPr lang="en-US" dirty="0">
                <a:solidFill>
                  <a:schemeClr val="tx1"/>
                </a:solidFill>
              </a:rPr>
              <a:t>Committee will continue to meet over the next few months to update the curriculum</a:t>
            </a:r>
          </a:p>
          <a:p>
            <a:r>
              <a:rPr lang="en-US" dirty="0">
                <a:solidFill>
                  <a:schemeClr val="tx1"/>
                </a:solidFill>
              </a:rPr>
              <a:t>Goal is to have curriculum updated before end of calendar year</a:t>
            </a:r>
          </a:p>
        </p:txBody>
      </p:sp>
      <p:sp>
        <p:nvSpPr>
          <p:cNvPr id="3" name="Date Placeholder 2">
            <a:extLst>
              <a:ext uri="{FF2B5EF4-FFF2-40B4-BE49-F238E27FC236}">
                <a16:creationId xmlns:a16="http://schemas.microsoft.com/office/drawing/2014/main" id="{DCF61EAD-800E-4A65-9CF0-065B46A3D234}"/>
              </a:ext>
            </a:extLst>
          </p:cNvPr>
          <p:cNvSpPr>
            <a:spLocks noGrp="1"/>
          </p:cNvSpPr>
          <p:nvPr>
            <p:ph type="dt" sz="half" idx="2"/>
          </p:nvPr>
        </p:nvSpPr>
        <p:spPr/>
        <p:txBody>
          <a:bodyPr/>
          <a:lstStyle/>
          <a:p>
            <a:fld id="{D32C9CBE-BB3D-4D4A-BBA2-C9CC33C12E4A}" type="datetime1">
              <a:rPr lang="en-US" smtClean="0"/>
              <a:t>8/4/2022</a:t>
            </a:fld>
            <a:endParaRPr lang="en-US" dirty="0"/>
          </a:p>
        </p:txBody>
      </p:sp>
    </p:spTree>
    <p:extLst>
      <p:ext uri="{BB962C8B-B14F-4D97-AF65-F5344CB8AC3E}">
        <p14:creationId xmlns:p14="http://schemas.microsoft.com/office/powerpoint/2010/main" val="4222937141"/>
      </p:ext>
    </p:extLst>
  </p:cSld>
  <p:clrMapOvr>
    <a:masterClrMapping/>
  </p:clrMapOvr>
</p:sld>
</file>

<file path=ppt/theme/theme1.xml><?xml version="1.0" encoding="utf-8"?>
<a:theme xmlns:a="http://schemas.openxmlformats.org/drawingml/2006/main" name="DAODAS Master">
  <a:themeElements>
    <a:clrScheme name="SC DAODAS">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DAODAS Presentation Template WIDE (1)</Template>
  <TotalTime>3079</TotalTime>
  <Words>3762</Words>
  <Application>Microsoft Office PowerPoint</Application>
  <PresentationFormat>Widescreen</PresentationFormat>
  <Paragraphs>396</Paragraphs>
  <Slides>58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Arial-1-75</vt:lpstr>
      <vt:lpstr>avenir-lt-w01_35-light1475496</vt:lpstr>
      <vt:lpstr>Calibri</vt:lpstr>
      <vt:lpstr>Calibri Light</vt:lpstr>
      <vt:lpstr>Impact</vt:lpstr>
      <vt:lpstr>proxima-n-w01-reg</vt:lpstr>
      <vt:lpstr>Symbol</vt:lpstr>
      <vt:lpstr>Tahoma</vt:lpstr>
      <vt:lpstr>Times New Roman</vt:lpstr>
      <vt:lpstr>DAODAS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Crystal</dc:creator>
  <cp:lastModifiedBy>Nienhius, Michelle</cp:lastModifiedBy>
  <cp:revision>146</cp:revision>
  <cp:lastPrinted>2017-09-26T18:18:36Z</cp:lastPrinted>
  <dcterms:created xsi:type="dcterms:W3CDTF">2020-10-27T12:56:28Z</dcterms:created>
  <dcterms:modified xsi:type="dcterms:W3CDTF">2022-08-04T13:47:13Z</dcterms:modified>
</cp:coreProperties>
</file>